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62" r:id="rId3"/>
    <p:sldId id="261" r:id="rId4"/>
    <p:sldId id="258" r:id="rId5"/>
    <p:sldId id="259" r:id="rId6"/>
    <p:sldId id="260" r:id="rId7"/>
    <p:sldId id="263" r:id="rId8"/>
    <p:sldId id="266" r:id="rId9"/>
    <p:sldId id="267" r:id="rId10"/>
    <p:sldId id="265" r:id="rId11"/>
    <p:sldId id="268" r:id="rId12"/>
    <p:sldId id="269" r:id="rId13"/>
    <p:sldId id="264" r:id="rId14"/>
    <p:sldId id="270" r:id="rId15"/>
    <p:sldId id="271" r:id="rId16"/>
    <p:sldId id="272" r:id="rId17"/>
    <p:sldId id="273" r:id="rId18"/>
    <p:sldId id="275" r:id="rId19"/>
    <p:sldId id="274" r:id="rId20"/>
    <p:sldId id="276" r:id="rId21"/>
  </p:sldIdLst>
  <p:sldSz cx="9144000" cy="6858000" type="screen4x3"/>
  <p:notesSz cx="6794500" cy="9906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nan Lundin" initials="NL"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9999"/>
    <a:srgbClr val="00808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922" autoAdjust="0"/>
  </p:normalViewPr>
  <p:slideViewPr>
    <p:cSldViewPr>
      <p:cViewPr varScale="1">
        <p:scale>
          <a:sx n="63" d="100"/>
          <a:sy n="63" d="100"/>
        </p:scale>
        <p:origin x="231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ln>
              <a:noFill/>
            </a:ln>
          </c:spPr>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6DA-4392-A82E-485F36CD0BF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6DA-4392-A82E-485F36CD0BF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26DA-4392-A82E-485F36CD0BFF}"/>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26DA-4392-A82E-485F36CD0BFF}"/>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26DA-4392-A82E-485F36CD0BFF}"/>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26DA-4392-A82E-485F36CD0BFF}"/>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26DA-4392-A82E-485F36CD0BFF}"/>
              </c:ext>
            </c:extLst>
          </c:dPt>
          <c:dLbls>
            <c:dLbl>
              <c:idx val="0"/>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4FF30873-4390-4A45-8570-3B4045B07BAB}" type="CATEGORYNAME">
                      <a:rPr lang="en-US">
                        <a:solidFill>
                          <a:srgbClr val="7030A0"/>
                        </a:solidFill>
                      </a:rPr>
                      <a:pPr>
                        <a:defRPr/>
                      </a:pPr>
                      <a:t>[CATEGORY NAME]</a:t>
                    </a:fld>
                    <a:r>
                      <a:rPr lang="en-US" baseline="0" dirty="0">
                        <a:solidFill>
                          <a:srgbClr val="7030A0"/>
                        </a:solidFill>
                      </a:rPr>
                      <a:t>
</a:t>
                    </a:r>
                    <a:fld id="{CFD546BF-A3AC-4AD0-BB95-7598A9BE0E1E}" type="PERCENTAGE">
                      <a:rPr lang="en-US" baseline="0">
                        <a:solidFill>
                          <a:srgbClr val="7030A0"/>
                        </a:solidFill>
                      </a:rPr>
                      <a:pPr>
                        <a:defRPr/>
                      </a:pPr>
                      <a:t>[PERCENTAGE]</a:t>
                    </a:fld>
                    <a:endParaRPr lang="en-US" baseline="0" dirty="0">
                      <a:solidFill>
                        <a:srgbClr val="7030A0"/>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sv-SE"/>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DA-4392-A82E-485F36CD0BFF}"/>
                </c:ext>
              </c:extLst>
            </c:dLbl>
            <c:dLbl>
              <c:idx val="1"/>
              <c:layout>
                <c:manualLayout>
                  <c:x val="4.8032305884780989E-2"/>
                  <c:y val="-7.590620600941698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2"/>
                      </a:solidFill>
                      <a:latin typeface="+mn-lt"/>
                      <a:ea typeface="+mn-ea"/>
                      <a:cs typeface="+mn-cs"/>
                    </a:defRPr>
                  </a:pPr>
                  <a:endParaRPr lang="sv-SE"/>
                </a:p>
              </c:txPr>
              <c:dLblPos val="bestFit"/>
              <c:showLegendKey val="0"/>
              <c:showVal val="0"/>
              <c:showCatName val="1"/>
              <c:showSerName val="0"/>
              <c:showPercent val="1"/>
              <c:showBubbleSize val="0"/>
              <c:extLst>
                <c:ext xmlns:c15="http://schemas.microsoft.com/office/drawing/2012/chart" uri="{CE6537A1-D6FC-4f65-9D91-7224C49458BB}">
                  <c15:layout>
                    <c:manualLayout>
                      <c:w val="0.16876563707198394"/>
                      <c:h val="0.19505020588022828"/>
                    </c:manualLayout>
                  </c15:layout>
                </c:ext>
                <c:ext xmlns:c16="http://schemas.microsoft.com/office/drawing/2014/chart" uri="{C3380CC4-5D6E-409C-BE32-E72D297353CC}">
                  <c16:uniqueId val="{00000003-26DA-4392-A82E-485F36CD0BFF}"/>
                </c:ext>
              </c:extLst>
            </c:dLbl>
            <c:dLbl>
              <c:idx val="2"/>
              <c:layout>
                <c:manualLayout>
                  <c:x val="1.6666666666666666E-2"/>
                  <c:y val="3.703703703703703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sv-SE"/>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6DA-4392-A82E-485F36CD0BFF}"/>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sv-SE"/>
                </a:p>
              </c:txPr>
              <c:dLblPos val="outEnd"/>
              <c:showLegendKey val="0"/>
              <c:showVal val="0"/>
              <c:showCatName val="1"/>
              <c:showSerName val="0"/>
              <c:showPercent val="1"/>
              <c:showBubbleSize val="0"/>
              <c:extLst>
                <c:ext xmlns:c16="http://schemas.microsoft.com/office/drawing/2014/chart" uri="{C3380CC4-5D6E-409C-BE32-E72D297353CC}">
                  <c16:uniqueId val="{00000007-26DA-4392-A82E-485F36CD0BFF}"/>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sv-SE"/>
                </a:p>
              </c:txPr>
              <c:dLblPos val="outEnd"/>
              <c:showLegendKey val="0"/>
              <c:showVal val="0"/>
              <c:showCatName val="1"/>
              <c:showSerName val="0"/>
              <c:showPercent val="1"/>
              <c:showBubbleSize val="0"/>
              <c:extLst>
                <c:ext xmlns:c16="http://schemas.microsoft.com/office/drawing/2014/chart" uri="{C3380CC4-5D6E-409C-BE32-E72D297353CC}">
                  <c16:uniqueId val="{00000009-26DA-4392-A82E-485F36CD0BFF}"/>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sv-SE"/>
                </a:p>
              </c:txPr>
              <c:dLblPos val="outEnd"/>
              <c:showLegendKey val="0"/>
              <c:showVal val="0"/>
              <c:showCatName val="1"/>
              <c:showSerName val="0"/>
              <c:showPercent val="1"/>
              <c:showBubbleSize val="0"/>
              <c:extLst>
                <c:ext xmlns:c16="http://schemas.microsoft.com/office/drawing/2014/chart" uri="{C3380CC4-5D6E-409C-BE32-E72D297353CC}">
                  <c16:uniqueId val="{0000000B-26DA-4392-A82E-485F36CD0BFF}"/>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sv-SE"/>
                </a:p>
              </c:txPr>
              <c:dLblPos val="outEnd"/>
              <c:showLegendKey val="0"/>
              <c:showVal val="0"/>
              <c:showCatName val="1"/>
              <c:showSerName val="0"/>
              <c:showPercent val="1"/>
              <c:showBubbleSize val="0"/>
              <c:extLst>
                <c:ext xmlns:c16="http://schemas.microsoft.com/office/drawing/2014/chart" uri="{C3380CC4-5D6E-409C-BE32-E72D297353CC}">
                  <c16:uniqueId val="{0000000D-26DA-4392-A82E-485F36CD0BFF}"/>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Sheet2!$A$12:$A$18</c:f>
              <c:strCache>
                <c:ptCount val="7"/>
                <c:pt idx="0">
                  <c:v>Shenzhen</c:v>
                </c:pt>
                <c:pt idx="1">
                  <c:v>Beijing</c:v>
                </c:pt>
                <c:pt idx="2">
                  <c:v>Tianjin</c:v>
                </c:pt>
                <c:pt idx="3">
                  <c:v>Shanghai</c:v>
                </c:pt>
                <c:pt idx="4">
                  <c:v>Chongqing</c:v>
                </c:pt>
                <c:pt idx="5">
                  <c:v>Hubei</c:v>
                </c:pt>
                <c:pt idx="6">
                  <c:v>Guangdong </c:v>
                </c:pt>
              </c:strCache>
            </c:strRef>
          </c:cat>
          <c:val>
            <c:numRef>
              <c:f>Sheet1!$B$12:$B$18</c:f>
              <c:numCache>
                <c:formatCode>0.00%</c:formatCode>
                <c:ptCount val="7"/>
                <c:pt idx="0">
                  <c:v>0.16700000000000001</c:v>
                </c:pt>
                <c:pt idx="1">
                  <c:v>5.5E-2</c:v>
                </c:pt>
                <c:pt idx="2">
                  <c:v>3.9E-2</c:v>
                </c:pt>
                <c:pt idx="3">
                  <c:v>7.6999999999999999E-2</c:v>
                </c:pt>
                <c:pt idx="4">
                  <c:v>5.0999999999999997E-2</c:v>
                </c:pt>
                <c:pt idx="5">
                  <c:v>0.34399999999999997</c:v>
                </c:pt>
                <c:pt idx="6">
                  <c:v>0.26700000000000002</c:v>
                </c:pt>
              </c:numCache>
            </c:numRef>
          </c:val>
          <c:extLst>
            <c:ext xmlns:c16="http://schemas.microsoft.com/office/drawing/2014/chart" uri="{C3380CC4-5D6E-409C-BE32-E72D297353CC}">
              <c16:uniqueId val="{0000000E-26DA-4392-A82E-485F36CD0BFF}"/>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0974" tIns="45487" rIns="90974" bIns="45487" rtlCol="0"/>
          <a:lstStyle>
            <a:lvl1pPr algn="l">
              <a:defRPr sz="1200"/>
            </a:lvl1pPr>
          </a:lstStyle>
          <a:p>
            <a:endParaRPr lang="sv-SE"/>
          </a:p>
        </p:txBody>
      </p:sp>
      <p:sp>
        <p:nvSpPr>
          <p:cNvPr id="3" name="Date Placeholder 2"/>
          <p:cNvSpPr>
            <a:spLocks noGrp="1"/>
          </p:cNvSpPr>
          <p:nvPr>
            <p:ph type="dt" sz="quarter" idx="1"/>
          </p:nvPr>
        </p:nvSpPr>
        <p:spPr>
          <a:xfrm>
            <a:off x="3848645" y="0"/>
            <a:ext cx="2944283" cy="495300"/>
          </a:xfrm>
          <a:prstGeom prst="rect">
            <a:avLst/>
          </a:prstGeom>
        </p:spPr>
        <p:txBody>
          <a:bodyPr vert="horz" lIns="90974" tIns="45487" rIns="90974" bIns="45487" rtlCol="0"/>
          <a:lstStyle>
            <a:lvl1pPr algn="r">
              <a:defRPr sz="1200"/>
            </a:lvl1pPr>
          </a:lstStyle>
          <a:p>
            <a:fld id="{5E852D60-DED1-4007-9582-8FC80D7F2DFC}" type="datetimeFigureOut">
              <a:rPr lang="sv-SE" smtClean="0"/>
              <a:t>2019-04-02</a:t>
            </a:fld>
            <a:endParaRPr lang="sv-SE"/>
          </a:p>
        </p:txBody>
      </p:sp>
      <p:sp>
        <p:nvSpPr>
          <p:cNvPr id="4" name="Footer Placeholder 3"/>
          <p:cNvSpPr>
            <a:spLocks noGrp="1"/>
          </p:cNvSpPr>
          <p:nvPr>
            <p:ph type="ftr" sz="quarter" idx="2"/>
          </p:nvPr>
        </p:nvSpPr>
        <p:spPr>
          <a:xfrm>
            <a:off x="0" y="9408981"/>
            <a:ext cx="2944283" cy="495300"/>
          </a:xfrm>
          <a:prstGeom prst="rect">
            <a:avLst/>
          </a:prstGeom>
        </p:spPr>
        <p:txBody>
          <a:bodyPr vert="horz" lIns="90974" tIns="45487" rIns="90974" bIns="45487" rtlCol="0" anchor="b"/>
          <a:lstStyle>
            <a:lvl1pPr algn="l">
              <a:defRPr sz="1200"/>
            </a:lvl1pPr>
          </a:lstStyle>
          <a:p>
            <a:endParaRPr lang="sv-SE"/>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0974" tIns="45487" rIns="90974" bIns="45487" rtlCol="0" anchor="b"/>
          <a:lstStyle>
            <a:lvl1pPr algn="r">
              <a:defRPr sz="1200"/>
            </a:lvl1pPr>
          </a:lstStyle>
          <a:p>
            <a:fld id="{A5668890-9FD4-4A7D-B550-BA5137652E8C}" type="slidenum">
              <a:rPr lang="sv-SE" smtClean="0"/>
              <a:t>‹#›</a:t>
            </a:fld>
            <a:endParaRPr lang="sv-SE"/>
          </a:p>
        </p:txBody>
      </p:sp>
    </p:spTree>
    <p:extLst>
      <p:ext uri="{BB962C8B-B14F-4D97-AF65-F5344CB8AC3E}">
        <p14:creationId xmlns:p14="http://schemas.microsoft.com/office/powerpoint/2010/main" val="3115880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0974" tIns="45487" rIns="90974" bIns="45487" rtlCol="0"/>
          <a:lstStyle>
            <a:lvl1pPr algn="l">
              <a:defRPr sz="1200"/>
            </a:lvl1pPr>
          </a:lstStyle>
          <a:p>
            <a:endParaRPr lang="sv-SE"/>
          </a:p>
        </p:txBody>
      </p:sp>
      <p:sp>
        <p:nvSpPr>
          <p:cNvPr id="3" name="Date Placeholder 2"/>
          <p:cNvSpPr>
            <a:spLocks noGrp="1"/>
          </p:cNvSpPr>
          <p:nvPr>
            <p:ph type="dt" idx="1"/>
          </p:nvPr>
        </p:nvSpPr>
        <p:spPr>
          <a:xfrm>
            <a:off x="3848645" y="0"/>
            <a:ext cx="2944283" cy="495300"/>
          </a:xfrm>
          <a:prstGeom prst="rect">
            <a:avLst/>
          </a:prstGeom>
        </p:spPr>
        <p:txBody>
          <a:bodyPr vert="horz" lIns="90974" tIns="45487" rIns="90974" bIns="45487" rtlCol="0"/>
          <a:lstStyle>
            <a:lvl1pPr algn="r">
              <a:defRPr sz="1200"/>
            </a:lvl1pPr>
          </a:lstStyle>
          <a:p>
            <a:fld id="{1E31A115-F3C1-4AE2-9D0E-2FF95012C04D}" type="datetimeFigureOut">
              <a:rPr lang="sv-SE" smtClean="0"/>
              <a:t>2019-04-02</a:t>
            </a:fld>
            <a:endParaRPr lang="sv-SE"/>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0974" tIns="45487" rIns="90974" bIns="45487" rtlCol="0" anchor="ctr"/>
          <a:lstStyle/>
          <a:p>
            <a:endParaRPr lang="sv-SE"/>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0974" tIns="45487" rIns="90974" bIns="454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08981"/>
            <a:ext cx="2944283" cy="495300"/>
          </a:xfrm>
          <a:prstGeom prst="rect">
            <a:avLst/>
          </a:prstGeom>
        </p:spPr>
        <p:txBody>
          <a:bodyPr vert="horz" lIns="90974" tIns="45487" rIns="90974" bIns="45487" rtlCol="0" anchor="b"/>
          <a:lstStyle>
            <a:lvl1pPr algn="l">
              <a:defRPr sz="1200"/>
            </a:lvl1pPr>
          </a:lstStyle>
          <a:p>
            <a:endParaRPr lang="sv-SE"/>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0974" tIns="45487" rIns="90974" bIns="45487" rtlCol="0" anchor="b"/>
          <a:lstStyle>
            <a:lvl1pPr algn="r">
              <a:defRPr sz="1200"/>
            </a:lvl1pPr>
          </a:lstStyle>
          <a:p>
            <a:fld id="{24C23DF0-2A09-4F9D-8496-887009DC6C6C}" type="slidenum">
              <a:rPr lang="sv-SE" smtClean="0"/>
              <a:t>‹#›</a:t>
            </a:fld>
            <a:endParaRPr lang="sv-SE"/>
          </a:p>
        </p:txBody>
      </p:sp>
    </p:spTree>
    <p:extLst>
      <p:ext uri="{BB962C8B-B14F-4D97-AF65-F5344CB8AC3E}">
        <p14:creationId xmlns:p14="http://schemas.microsoft.com/office/powerpoint/2010/main" val="1491927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sv-SE" dirty="0"/>
          </a:p>
        </p:txBody>
      </p:sp>
      <p:sp>
        <p:nvSpPr>
          <p:cNvPr id="4" name="Slide Number Placeholder 3"/>
          <p:cNvSpPr>
            <a:spLocks noGrp="1"/>
          </p:cNvSpPr>
          <p:nvPr>
            <p:ph type="sldNum" sz="quarter" idx="10"/>
          </p:nvPr>
        </p:nvSpPr>
        <p:spPr/>
        <p:txBody>
          <a:bodyPr/>
          <a:lstStyle/>
          <a:p>
            <a:fld id="{24C23DF0-2A09-4F9D-8496-887009DC6C6C}" type="slidenum">
              <a:rPr lang="sv-SE" smtClean="0"/>
              <a:t>1</a:t>
            </a:fld>
            <a:endParaRPr lang="sv-SE"/>
          </a:p>
        </p:txBody>
      </p:sp>
    </p:spTree>
    <p:extLst>
      <p:ext uri="{BB962C8B-B14F-4D97-AF65-F5344CB8AC3E}">
        <p14:creationId xmlns:p14="http://schemas.microsoft.com/office/powerpoint/2010/main" val="305657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24C23DF0-2A09-4F9D-8496-887009DC6C6C}" type="slidenum">
              <a:rPr lang="sv-SE" smtClean="0"/>
              <a:t>10</a:t>
            </a:fld>
            <a:endParaRPr lang="sv-SE"/>
          </a:p>
        </p:txBody>
      </p:sp>
    </p:spTree>
    <p:extLst>
      <p:ext uri="{BB962C8B-B14F-4D97-AF65-F5344CB8AC3E}">
        <p14:creationId xmlns:p14="http://schemas.microsoft.com/office/powerpoint/2010/main" val="3774256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24C23DF0-2A09-4F9D-8496-887009DC6C6C}" type="slidenum">
              <a:rPr lang="sv-SE" smtClean="0"/>
              <a:t>11</a:t>
            </a:fld>
            <a:endParaRPr lang="sv-SE"/>
          </a:p>
        </p:txBody>
      </p:sp>
    </p:spTree>
    <p:extLst>
      <p:ext uri="{BB962C8B-B14F-4D97-AF65-F5344CB8AC3E}">
        <p14:creationId xmlns:p14="http://schemas.microsoft.com/office/powerpoint/2010/main" val="799278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mn-lt"/>
                <a:ea typeface="+mn-ea"/>
                <a:cs typeface="+mn-cs"/>
              </a:rPr>
              <a:t>  </a:t>
            </a:r>
          </a:p>
          <a:p>
            <a:endParaRPr lang="en-US" noProof="0" dirty="0"/>
          </a:p>
        </p:txBody>
      </p:sp>
      <p:sp>
        <p:nvSpPr>
          <p:cNvPr id="4" name="Slide Number Placeholder 3"/>
          <p:cNvSpPr>
            <a:spLocks noGrp="1"/>
          </p:cNvSpPr>
          <p:nvPr>
            <p:ph type="sldNum" sz="quarter" idx="10"/>
          </p:nvPr>
        </p:nvSpPr>
        <p:spPr/>
        <p:txBody>
          <a:bodyPr/>
          <a:lstStyle/>
          <a:p>
            <a:fld id="{24C23DF0-2A09-4F9D-8496-887009DC6C6C}" type="slidenum">
              <a:rPr lang="sv-SE" smtClean="0"/>
              <a:t>12</a:t>
            </a:fld>
            <a:endParaRPr lang="sv-SE"/>
          </a:p>
        </p:txBody>
      </p:sp>
    </p:spTree>
    <p:extLst>
      <p:ext uri="{BB962C8B-B14F-4D97-AF65-F5344CB8AC3E}">
        <p14:creationId xmlns:p14="http://schemas.microsoft.com/office/powerpoint/2010/main" val="2055940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24C23DF0-2A09-4F9D-8496-887009DC6C6C}" type="slidenum">
              <a:rPr lang="sv-SE" smtClean="0"/>
              <a:t>13</a:t>
            </a:fld>
            <a:endParaRPr lang="sv-SE"/>
          </a:p>
        </p:txBody>
      </p:sp>
    </p:spTree>
    <p:extLst>
      <p:ext uri="{BB962C8B-B14F-4D97-AF65-F5344CB8AC3E}">
        <p14:creationId xmlns:p14="http://schemas.microsoft.com/office/powerpoint/2010/main" val="717223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24C23DF0-2A09-4F9D-8496-887009DC6C6C}" type="slidenum">
              <a:rPr lang="sv-SE" smtClean="0"/>
              <a:t>14</a:t>
            </a:fld>
            <a:endParaRPr lang="sv-SE"/>
          </a:p>
        </p:txBody>
      </p:sp>
    </p:spTree>
    <p:extLst>
      <p:ext uri="{BB962C8B-B14F-4D97-AF65-F5344CB8AC3E}">
        <p14:creationId xmlns:p14="http://schemas.microsoft.com/office/powerpoint/2010/main" val="1157676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24C23DF0-2A09-4F9D-8496-887009DC6C6C}" type="slidenum">
              <a:rPr lang="sv-SE" smtClean="0"/>
              <a:t>15</a:t>
            </a:fld>
            <a:endParaRPr lang="sv-SE"/>
          </a:p>
        </p:txBody>
      </p:sp>
    </p:spTree>
    <p:extLst>
      <p:ext uri="{BB962C8B-B14F-4D97-AF65-F5344CB8AC3E}">
        <p14:creationId xmlns:p14="http://schemas.microsoft.com/office/powerpoint/2010/main" val="1275336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24C23DF0-2A09-4F9D-8496-887009DC6C6C}" type="slidenum">
              <a:rPr lang="sv-SE" smtClean="0"/>
              <a:t>16</a:t>
            </a:fld>
            <a:endParaRPr lang="sv-SE"/>
          </a:p>
        </p:txBody>
      </p:sp>
    </p:spTree>
    <p:extLst>
      <p:ext uri="{BB962C8B-B14F-4D97-AF65-F5344CB8AC3E}">
        <p14:creationId xmlns:p14="http://schemas.microsoft.com/office/powerpoint/2010/main" val="66098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24C23DF0-2A09-4F9D-8496-887009DC6C6C}" type="slidenum">
              <a:rPr lang="sv-SE" smtClean="0"/>
              <a:t>17</a:t>
            </a:fld>
            <a:endParaRPr lang="sv-SE"/>
          </a:p>
        </p:txBody>
      </p:sp>
    </p:spTree>
    <p:extLst>
      <p:ext uri="{BB962C8B-B14F-4D97-AF65-F5344CB8AC3E}">
        <p14:creationId xmlns:p14="http://schemas.microsoft.com/office/powerpoint/2010/main" val="1706287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24C23DF0-2A09-4F9D-8496-887009DC6C6C}" type="slidenum">
              <a:rPr lang="sv-SE" smtClean="0"/>
              <a:t>18</a:t>
            </a:fld>
            <a:endParaRPr lang="sv-SE"/>
          </a:p>
        </p:txBody>
      </p:sp>
    </p:spTree>
    <p:extLst>
      <p:ext uri="{BB962C8B-B14F-4D97-AF65-F5344CB8AC3E}">
        <p14:creationId xmlns:p14="http://schemas.microsoft.com/office/powerpoint/2010/main" val="4084130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24C23DF0-2A09-4F9D-8496-887009DC6C6C}" type="slidenum">
              <a:rPr lang="sv-SE" smtClean="0"/>
              <a:t>19</a:t>
            </a:fld>
            <a:endParaRPr lang="sv-SE"/>
          </a:p>
        </p:txBody>
      </p:sp>
    </p:spTree>
    <p:extLst>
      <p:ext uri="{BB962C8B-B14F-4D97-AF65-F5344CB8AC3E}">
        <p14:creationId xmlns:p14="http://schemas.microsoft.com/office/powerpoint/2010/main" val="308162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24C23DF0-2A09-4F9D-8496-887009DC6C6C}" type="slidenum">
              <a:rPr lang="sv-SE" smtClean="0"/>
              <a:t>2</a:t>
            </a:fld>
            <a:endParaRPr lang="sv-SE"/>
          </a:p>
        </p:txBody>
      </p:sp>
    </p:spTree>
    <p:extLst>
      <p:ext uri="{BB962C8B-B14F-4D97-AF65-F5344CB8AC3E}">
        <p14:creationId xmlns:p14="http://schemas.microsoft.com/office/powerpoint/2010/main" val="1769902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mn-lt"/>
                <a:ea typeface="+mn-ea"/>
                <a:cs typeface="+mn-cs"/>
              </a:rPr>
              <a:t>Den korta lista med frågor som nedan anges är till hjälp för att fastställa prioriteringar både för </a:t>
            </a:r>
            <a:r>
              <a:rPr lang="sv-SE" sz="1200" kern="1200" dirty="0" err="1">
                <a:solidFill>
                  <a:schemeClr val="tx1"/>
                </a:solidFill>
                <a:effectLst/>
                <a:latin typeface="+mn-lt"/>
                <a:ea typeface="+mn-ea"/>
                <a:cs typeface="+mn-cs"/>
              </a:rPr>
              <a:t>CCICED:s</a:t>
            </a:r>
            <a:r>
              <a:rPr lang="sv-SE" sz="1200" kern="1200" dirty="0">
                <a:solidFill>
                  <a:schemeClr val="tx1"/>
                </a:solidFill>
                <a:effectLst/>
                <a:latin typeface="+mn-lt"/>
                <a:ea typeface="+mn-ea"/>
                <a:cs typeface="+mn-cs"/>
              </a:rPr>
              <a:t> nuvarande och framtida arbete, och råd presenteras gällande utmaningarna och möjligheterna för en global grön ny era.</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1. Hur kan globaliseringen omdefinieras enligt linjer som respekterar </a:t>
            </a:r>
            <a:r>
              <a:rPr lang="sv-SE" sz="1200" i="1" kern="1200" dirty="0">
                <a:solidFill>
                  <a:schemeClr val="tx1"/>
                </a:solidFill>
                <a:effectLst/>
                <a:latin typeface="+mn-lt"/>
                <a:ea typeface="+mn-ea"/>
                <a:cs typeface="+mn-cs"/>
              </a:rPr>
              <a:t>Planetära gränser</a:t>
            </a:r>
            <a:r>
              <a:rPr lang="sv-SE" sz="1200" kern="1200" dirty="0">
                <a:solidFill>
                  <a:schemeClr val="tx1"/>
                </a:solidFill>
                <a:effectLst/>
                <a:latin typeface="+mn-lt"/>
                <a:ea typeface="+mn-ea"/>
                <a:cs typeface="+mn-cs"/>
              </a:rPr>
              <a:t> och stärker upp </a:t>
            </a:r>
            <a:r>
              <a:rPr lang="sv-SE" sz="1200" i="1" kern="1200" dirty="0">
                <a:solidFill>
                  <a:schemeClr val="tx1"/>
                </a:solidFill>
                <a:effectLst/>
                <a:latin typeface="+mn-lt"/>
                <a:ea typeface="+mn-ea"/>
                <a:cs typeface="+mn-cs"/>
              </a:rPr>
              <a:t>ekosystemtjänster</a:t>
            </a:r>
            <a:r>
              <a:rPr lang="sv-SE" sz="1200" kern="1200" dirty="0">
                <a:solidFill>
                  <a:schemeClr val="tx1"/>
                </a:solidFill>
                <a:effectLst/>
                <a:latin typeface="+mn-lt"/>
                <a:ea typeface="+mn-ea"/>
                <a:cs typeface="+mn-cs"/>
              </a:rPr>
              <a:t> i hela världen? Innovationen som krävs kommer att förutsätta att nya koalitioner och fortsatt kapacitet utvecklas inom alla nationer. Det kommer att testa vår förmåga att bygga broar över politiska ideologier och skapa möjligheter för brett deltagande bland medborgarna – rika och fattiga, unga och gamla, män och kvinnor. Kommer skapandet av gröna jobb, delningsekonomin och andra socialt relevanta åtgärder hjälpa till att få med populistiska intressen?</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2. Hur kan vi bäst organisera oss för att stå emot tämligen interaktiva miljö-, socioekonomiska och politiska chocker och samtidigt fortsätta att arbeta för hållbar utveckling på regional, nationell, och global nivå? Kan nya angreppssätt så som </a:t>
            </a:r>
            <a:r>
              <a:rPr lang="sv-SE" sz="1200" i="1" kern="1200" dirty="0">
                <a:solidFill>
                  <a:schemeClr val="tx1"/>
                </a:solidFill>
                <a:effectLst/>
                <a:latin typeface="+mn-lt"/>
                <a:ea typeface="+mn-ea"/>
                <a:cs typeface="+mn-cs"/>
              </a:rPr>
              <a:t>den ekologiska civilisationen </a:t>
            </a:r>
            <a:r>
              <a:rPr lang="sv-SE" sz="1200" kern="1200" dirty="0">
                <a:solidFill>
                  <a:schemeClr val="tx1"/>
                </a:solidFill>
                <a:effectLst/>
                <a:latin typeface="+mn-lt"/>
                <a:ea typeface="+mn-ea"/>
                <a:cs typeface="+mn-cs"/>
              </a:rPr>
              <a:t>stödja arbetet rent materiellt eller öppna för nya sätt att undvika chockerna?</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3. Hur kan synergier och integrerad planering av mark-, vatten- och havsanvändning, mänsklig bosättning, biologisk mångfald och ekosystemtjänster påskynda framstegen med att nå de kritiska Agenda 2030-målen och andra tämligen viktiga mål och samtidigt göra åtgärder mer kostnadseffektiva? Det här området har diskuteras utförligt, till exempel vad gäller kopplingen mellan globala konventioner om klimatförändringar och skydd av biologisk mångfald och faktiska åtgärder kring dessa områden.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4. Hur kan den digitala ekonomin mer effektivt bidra till att möta de många utmaningarna kring utveckling av hållbar produktion och konsumtion? Innovationer så som </a:t>
            </a:r>
            <a:r>
              <a:rPr lang="sv-SE" sz="1200" i="1" kern="1200" dirty="0">
                <a:solidFill>
                  <a:schemeClr val="tx1"/>
                </a:solidFill>
                <a:effectLst/>
                <a:latin typeface="+mn-lt"/>
                <a:ea typeface="+mn-ea"/>
                <a:cs typeface="+mn-cs"/>
              </a:rPr>
              <a:t>block </a:t>
            </a:r>
            <a:r>
              <a:rPr lang="sv-SE" sz="1200" i="1" kern="1200" dirty="0" err="1">
                <a:solidFill>
                  <a:schemeClr val="tx1"/>
                </a:solidFill>
                <a:effectLst/>
                <a:latin typeface="+mn-lt"/>
                <a:ea typeface="+mn-ea"/>
                <a:cs typeface="+mn-cs"/>
              </a:rPr>
              <a:t>chain</a:t>
            </a:r>
            <a:r>
              <a:rPr lang="sv-SE" sz="1200" kern="1200" dirty="0">
                <a:solidFill>
                  <a:schemeClr val="tx1"/>
                </a:solidFill>
                <a:effectLst/>
                <a:latin typeface="+mn-lt"/>
                <a:ea typeface="+mn-ea"/>
                <a:cs typeface="+mn-cs"/>
              </a:rPr>
              <a:t> i anslutning till Agenda 2030-målen, förändringar mot mer gröna leverantörskedjor, avancerad cirkulär ekonomi, hållbar resursanvändning, etc. är några exempel. Begreppet den fjärde industriella revolutionen är ett annat, och de stora databanker som bl.a. Google, Amazon, </a:t>
            </a:r>
            <a:r>
              <a:rPr lang="sv-SE" sz="1200" kern="1200" dirty="0" err="1">
                <a:solidFill>
                  <a:schemeClr val="tx1"/>
                </a:solidFill>
                <a:effectLst/>
                <a:latin typeface="+mn-lt"/>
                <a:ea typeface="+mn-ea"/>
                <a:cs typeface="+mn-cs"/>
              </a:rPr>
              <a:t>WeChat</a:t>
            </a:r>
            <a:r>
              <a:rPr lang="sv-SE" sz="1200" kern="1200" dirty="0">
                <a:solidFill>
                  <a:schemeClr val="tx1"/>
                </a:solidFill>
                <a:effectLst/>
                <a:latin typeface="+mn-lt"/>
                <a:ea typeface="+mn-ea"/>
                <a:cs typeface="+mn-cs"/>
              </a:rPr>
              <a:t>, Alibaba innehar kan otvivelaktigt leda till att förändra konsumenters beteende mer mot en hållbar utveckling.</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5. Hur kan Kina spela en större och ibland ledande roll för att åstadkomma ett bättre global miljö och förvaltning präglad av hållbar utveckling. Deltagarna vid </a:t>
            </a:r>
            <a:r>
              <a:rPr lang="sv-SE" sz="1200" kern="1200" dirty="0" err="1">
                <a:solidFill>
                  <a:schemeClr val="tx1"/>
                </a:solidFill>
                <a:effectLst/>
                <a:latin typeface="+mn-lt"/>
                <a:ea typeface="+mn-ea"/>
                <a:cs typeface="+mn-cs"/>
              </a:rPr>
              <a:t>CCICED:s</a:t>
            </a:r>
            <a:r>
              <a:rPr lang="sv-SE" sz="1200" kern="1200" dirty="0">
                <a:solidFill>
                  <a:schemeClr val="tx1"/>
                </a:solidFill>
                <a:effectLst/>
                <a:latin typeface="+mn-lt"/>
                <a:ea typeface="+mn-ea"/>
                <a:cs typeface="+mn-cs"/>
              </a:rPr>
              <a:t> rundabordssamtal i Bryssel (se fotnot 14) såg över och var överlag överens om ramen som omfattar flera viktiga arbetssätt, inklusive:</a:t>
            </a:r>
          </a:p>
          <a:p>
            <a:r>
              <a:rPr lang="sv-SE" sz="1200" i="1" kern="1200" dirty="0">
                <a:solidFill>
                  <a:schemeClr val="tx1"/>
                </a:solidFill>
                <a:effectLst/>
                <a:latin typeface="+mn-lt"/>
                <a:ea typeface="+mn-ea"/>
                <a:cs typeface="+mn-cs"/>
              </a:rPr>
              <a:t>Leda genom att föregå med gott exempel</a:t>
            </a:r>
            <a:r>
              <a:rPr lang="sv-SE" sz="1200" kern="1200" dirty="0">
                <a:solidFill>
                  <a:schemeClr val="tx1"/>
                </a:solidFill>
                <a:effectLst/>
                <a:latin typeface="+mn-lt"/>
                <a:ea typeface="+mn-ea"/>
                <a:cs typeface="+mn-cs"/>
              </a:rPr>
              <a:t> innebär bl.a. utveckling av effektiva nationella processer och </a:t>
            </a:r>
            <a:r>
              <a:rPr lang="sv-SE" sz="1200" kern="1200" dirty="0" err="1">
                <a:solidFill>
                  <a:schemeClr val="tx1"/>
                </a:solidFill>
                <a:effectLst/>
                <a:latin typeface="+mn-lt"/>
                <a:ea typeface="+mn-ea"/>
                <a:cs typeface="+mn-cs"/>
              </a:rPr>
              <a:t>policies</a:t>
            </a:r>
            <a:r>
              <a:rPr lang="sv-SE" sz="1200" kern="1200" dirty="0">
                <a:solidFill>
                  <a:schemeClr val="tx1"/>
                </a:solidFill>
                <a:effectLst/>
                <a:latin typeface="+mn-lt"/>
                <a:ea typeface="+mn-ea"/>
                <a:cs typeface="+mn-cs"/>
              </a:rPr>
              <a:t> och därigenom sätta successivt mer ambitiösa nationella mål. Detta kommer att stödja etableringen av nya globala normer som för internationell miljöförvaltning. Kina har gjort så när det gäller att utveckla grön finans och även i viss mån när det handlar om att sätta inhemska klimatmål (nationellt beslutade bidrag enligt UNFCCC-processen).</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i="1" kern="1200" dirty="0">
                <a:solidFill>
                  <a:schemeClr val="tx1"/>
                </a:solidFill>
                <a:effectLst/>
                <a:latin typeface="+mn-lt"/>
                <a:ea typeface="+mn-ea"/>
                <a:cs typeface="+mn-cs"/>
              </a:rPr>
              <a:t>Leda genom att bistå med resurser</a:t>
            </a:r>
            <a:r>
              <a:rPr lang="sv-SE" sz="1200" kern="1200" dirty="0">
                <a:solidFill>
                  <a:schemeClr val="tx1"/>
                </a:solidFill>
                <a:effectLst/>
                <a:latin typeface="+mn-lt"/>
                <a:ea typeface="+mn-ea"/>
                <a:cs typeface="+mn-cs"/>
              </a:rPr>
              <a:t> kan göras genom att erbjuda finansiellt stöd i enlighet med den linje Kina redan bedriver när det gäller klimatförändringar och </a:t>
            </a:r>
            <a:r>
              <a:rPr lang="sv-SE" sz="1200" kern="1200" dirty="0" err="1">
                <a:solidFill>
                  <a:schemeClr val="tx1"/>
                </a:solidFill>
                <a:effectLst/>
                <a:latin typeface="+mn-lt"/>
                <a:ea typeface="+mn-ea"/>
                <a:cs typeface="+mn-cs"/>
              </a:rPr>
              <a:t>syd-syd-samarbetet</a:t>
            </a:r>
            <a:r>
              <a:rPr lang="sv-SE" sz="1200" kern="1200" dirty="0">
                <a:solidFill>
                  <a:schemeClr val="tx1"/>
                </a:solidFill>
                <a:effectLst/>
                <a:latin typeface="+mn-lt"/>
                <a:ea typeface="+mn-ea"/>
                <a:cs typeface="+mn-cs"/>
              </a:rPr>
              <a:t>. Andra sätt är att tillhandahålla resurser, inklusive kapacitetsuppbyggnad, utbyte av politisk erfarenhet och delning av grön teknik.</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i="1" kern="1200" dirty="0">
                <a:solidFill>
                  <a:schemeClr val="tx1"/>
                </a:solidFill>
                <a:effectLst/>
                <a:latin typeface="+mn-lt"/>
                <a:ea typeface="+mn-ea"/>
                <a:cs typeface="+mn-cs"/>
              </a:rPr>
              <a:t>Leda genom att bygga koalitioner</a:t>
            </a:r>
            <a:r>
              <a:rPr lang="sv-SE" sz="1200" kern="1200" dirty="0">
                <a:solidFill>
                  <a:schemeClr val="tx1"/>
                </a:solidFill>
                <a:effectLst/>
                <a:latin typeface="+mn-lt"/>
                <a:ea typeface="+mn-ea"/>
                <a:cs typeface="+mn-cs"/>
              </a:rPr>
              <a:t> Att leda genom koalitionsbyggnad handlar bl.a. om att samla andra länder med liknande ambitioner som vill driva den internationella politiska dagordningen och ge 'goda exempel'. Sådana grupper kan stödjas genom kopplingar mellan olika politiska frågor, till exempel vad gäller att söka överenskommelser kring miljöfrågor i anslutning till exempelvis handelsfrågor och kultur- och utbildningsrelaterade utbytesprogram. Kinas initiativ </a:t>
            </a:r>
            <a:r>
              <a:rPr lang="sv-SE" sz="1200" i="1" kern="1200" dirty="0">
                <a:solidFill>
                  <a:schemeClr val="tx1"/>
                </a:solidFill>
                <a:effectLst/>
                <a:latin typeface="+mn-lt"/>
                <a:ea typeface="+mn-ea"/>
                <a:cs typeface="+mn-cs"/>
              </a:rPr>
              <a:t>Den nya sidenvägen</a:t>
            </a:r>
            <a:r>
              <a:rPr lang="sv-SE" sz="1200" kern="1200" dirty="0">
                <a:solidFill>
                  <a:schemeClr val="tx1"/>
                </a:solidFill>
                <a:effectLst/>
                <a:latin typeface="+mn-lt"/>
                <a:ea typeface="+mn-ea"/>
                <a:cs typeface="+mn-cs"/>
              </a:rPr>
              <a:t> ger en enorm möjlighet för sådana kopplingar och skapandet av koalitioner som kan stödja global miljöförvaltning.</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i="1" kern="1200" dirty="0">
                <a:solidFill>
                  <a:schemeClr val="tx1"/>
                </a:solidFill>
                <a:effectLst/>
                <a:latin typeface="+mn-lt"/>
                <a:ea typeface="+mn-ea"/>
                <a:cs typeface="+mn-cs"/>
              </a:rPr>
              <a:t>Leda genom att öka kunskapsbasen</a:t>
            </a:r>
            <a:r>
              <a:rPr lang="sv-SE" sz="1200" kern="1200" dirty="0">
                <a:solidFill>
                  <a:schemeClr val="tx1"/>
                </a:solidFill>
                <a:effectLst/>
                <a:latin typeface="+mn-lt"/>
                <a:ea typeface="+mn-ea"/>
                <a:cs typeface="+mn-cs"/>
              </a:rPr>
              <a:t> Ledande genom att öka den kunskapsbas som krävs för ökad hållbar utveckling och ekologisk civilisation framsteg. Vissa områden av särskild betydelse omfattar utbyte av kunskap om effekter av utveckling, särskilt från nya former av havet utveckling, gemensam förvaltning i havs- och landekosystem, och pågående åtgärder för att definiera och förbättra ekologiska tjänster.</a:t>
            </a:r>
          </a:p>
          <a:p>
            <a:endParaRPr lang="en-US" noProof="0" dirty="0"/>
          </a:p>
        </p:txBody>
      </p:sp>
      <p:sp>
        <p:nvSpPr>
          <p:cNvPr id="4" name="Slide Number Placeholder 3"/>
          <p:cNvSpPr>
            <a:spLocks noGrp="1"/>
          </p:cNvSpPr>
          <p:nvPr>
            <p:ph type="sldNum" sz="quarter" idx="10"/>
          </p:nvPr>
        </p:nvSpPr>
        <p:spPr/>
        <p:txBody>
          <a:bodyPr/>
          <a:lstStyle/>
          <a:p>
            <a:fld id="{24C23DF0-2A09-4F9D-8496-887009DC6C6C}" type="slidenum">
              <a:rPr lang="sv-SE" smtClean="0"/>
              <a:t>20</a:t>
            </a:fld>
            <a:endParaRPr lang="sv-SE"/>
          </a:p>
        </p:txBody>
      </p:sp>
    </p:spTree>
    <p:extLst>
      <p:ext uri="{BB962C8B-B14F-4D97-AF65-F5344CB8AC3E}">
        <p14:creationId xmlns:p14="http://schemas.microsoft.com/office/powerpoint/2010/main" val="371660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24C23DF0-2A09-4F9D-8496-887009DC6C6C}" type="slidenum">
              <a:rPr lang="sv-SE" smtClean="0"/>
              <a:t>3</a:t>
            </a:fld>
            <a:endParaRPr lang="sv-SE"/>
          </a:p>
        </p:txBody>
      </p:sp>
    </p:spTree>
    <p:extLst>
      <p:ext uri="{BB962C8B-B14F-4D97-AF65-F5344CB8AC3E}">
        <p14:creationId xmlns:p14="http://schemas.microsoft.com/office/powerpoint/2010/main" val="3676985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solidFill>
                <a:srgbClr val="C00000"/>
              </a:solidFill>
            </a:endParaRPr>
          </a:p>
        </p:txBody>
      </p:sp>
      <p:sp>
        <p:nvSpPr>
          <p:cNvPr id="4" name="Slide Number Placeholder 3"/>
          <p:cNvSpPr>
            <a:spLocks noGrp="1"/>
          </p:cNvSpPr>
          <p:nvPr>
            <p:ph type="sldNum" sz="quarter" idx="10"/>
          </p:nvPr>
        </p:nvSpPr>
        <p:spPr/>
        <p:txBody>
          <a:bodyPr/>
          <a:lstStyle/>
          <a:p>
            <a:fld id="{24C23DF0-2A09-4F9D-8496-887009DC6C6C}" type="slidenum">
              <a:rPr lang="sv-SE" smtClean="0"/>
              <a:t>4</a:t>
            </a:fld>
            <a:endParaRPr lang="sv-SE"/>
          </a:p>
        </p:txBody>
      </p:sp>
    </p:spTree>
    <p:extLst>
      <p:ext uri="{BB962C8B-B14F-4D97-AF65-F5344CB8AC3E}">
        <p14:creationId xmlns:p14="http://schemas.microsoft.com/office/powerpoint/2010/main" val="108004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mn-lt"/>
                <a:ea typeface="+mn-ea"/>
                <a:cs typeface="+mn-cs"/>
              </a:rPr>
              <a:t>Verksamheten följer Sveriges prioriteringar inom innovations- och forskningspolitiken, vilka bidrar till arbetet med FN:s globala hållbarhetsmål</a:t>
            </a:r>
            <a:endParaRPr lang="sv-SE" baseline="0" dirty="0"/>
          </a:p>
        </p:txBody>
      </p:sp>
      <p:sp>
        <p:nvSpPr>
          <p:cNvPr id="4" name="Slide Number Placeholder 3"/>
          <p:cNvSpPr>
            <a:spLocks noGrp="1"/>
          </p:cNvSpPr>
          <p:nvPr>
            <p:ph type="sldNum" sz="quarter" idx="10"/>
          </p:nvPr>
        </p:nvSpPr>
        <p:spPr/>
        <p:txBody>
          <a:bodyPr/>
          <a:lstStyle/>
          <a:p>
            <a:fld id="{24C23DF0-2A09-4F9D-8496-887009DC6C6C}" type="slidenum">
              <a:rPr lang="sv-SE" smtClean="0"/>
              <a:t>5</a:t>
            </a:fld>
            <a:endParaRPr lang="sv-SE"/>
          </a:p>
        </p:txBody>
      </p:sp>
    </p:spTree>
    <p:extLst>
      <p:ext uri="{BB962C8B-B14F-4D97-AF65-F5344CB8AC3E}">
        <p14:creationId xmlns:p14="http://schemas.microsoft.com/office/powerpoint/2010/main" val="3771590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sv-SE" dirty="0"/>
          </a:p>
        </p:txBody>
      </p:sp>
      <p:sp>
        <p:nvSpPr>
          <p:cNvPr id="4" name="Slide Number Placeholder 3"/>
          <p:cNvSpPr>
            <a:spLocks noGrp="1"/>
          </p:cNvSpPr>
          <p:nvPr>
            <p:ph type="sldNum" sz="quarter" idx="10"/>
          </p:nvPr>
        </p:nvSpPr>
        <p:spPr/>
        <p:txBody>
          <a:bodyPr/>
          <a:lstStyle/>
          <a:p>
            <a:fld id="{24C23DF0-2A09-4F9D-8496-887009DC6C6C}" type="slidenum">
              <a:rPr lang="sv-SE" smtClean="0"/>
              <a:t>6</a:t>
            </a:fld>
            <a:endParaRPr lang="sv-SE"/>
          </a:p>
        </p:txBody>
      </p:sp>
    </p:spTree>
    <p:extLst>
      <p:ext uri="{BB962C8B-B14F-4D97-AF65-F5344CB8AC3E}">
        <p14:creationId xmlns:p14="http://schemas.microsoft.com/office/powerpoint/2010/main" val="328902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Slide Number Placeholder 3"/>
          <p:cNvSpPr>
            <a:spLocks noGrp="1"/>
          </p:cNvSpPr>
          <p:nvPr>
            <p:ph type="sldNum" sz="quarter" idx="10"/>
          </p:nvPr>
        </p:nvSpPr>
        <p:spPr/>
        <p:txBody>
          <a:bodyPr/>
          <a:lstStyle/>
          <a:p>
            <a:fld id="{24C23DF0-2A09-4F9D-8496-887009DC6C6C}" type="slidenum">
              <a:rPr lang="sv-SE" smtClean="0"/>
              <a:t>7</a:t>
            </a:fld>
            <a:endParaRPr lang="sv-SE"/>
          </a:p>
        </p:txBody>
      </p:sp>
    </p:spTree>
    <p:extLst>
      <p:ext uri="{BB962C8B-B14F-4D97-AF65-F5344CB8AC3E}">
        <p14:creationId xmlns:p14="http://schemas.microsoft.com/office/powerpoint/2010/main" val="503613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a:p>
            <a:endParaRPr lang="en-US" noProof="0" dirty="0"/>
          </a:p>
        </p:txBody>
      </p:sp>
      <p:sp>
        <p:nvSpPr>
          <p:cNvPr id="4" name="Slide Number Placeholder 3"/>
          <p:cNvSpPr>
            <a:spLocks noGrp="1"/>
          </p:cNvSpPr>
          <p:nvPr>
            <p:ph type="sldNum" sz="quarter" idx="10"/>
          </p:nvPr>
        </p:nvSpPr>
        <p:spPr/>
        <p:txBody>
          <a:bodyPr/>
          <a:lstStyle/>
          <a:p>
            <a:fld id="{24C23DF0-2A09-4F9D-8496-887009DC6C6C}" type="slidenum">
              <a:rPr lang="sv-SE" smtClean="0"/>
              <a:t>8</a:t>
            </a:fld>
            <a:endParaRPr lang="sv-SE"/>
          </a:p>
        </p:txBody>
      </p:sp>
    </p:spTree>
    <p:extLst>
      <p:ext uri="{BB962C8B-B14F-4D97-AF65-F5344CB8AC3E}">
        <p14:creationId xmlns:p14="http://schemas.microsoft.com/office/powerpoint/2010/main" val="3492314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24C23DF0-2A09-4F9D-8496-887009DC6C6C}" type="slidenum">
              <a:rPr lang="sv-SE" smtClean="0"/>
              <a:t>9</a:t>
            </a:fld>
            <a:endParaRPr lang="sv-SE"/>
          </a:p>
        </p:txBody>
      </p:sp>
    </p:spTree>
    <p:extLst>
      <p:ext uri="{BB962C8B-B14F-4D97-AF65-F5344CB8AC3E}">
        <p14:creationId xmlns:p14="http://schemas.microsoft.com/office/powerpoint/2010/main" val="110089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9318218-DAF1-40D7-8DDA-3D070F13BAC9}" type="datetimeFigureOut">
              <a:rPr lang="sv-SE" smtClean="0"/>
              <a:t>2019-04-02</a:t>
            </a:fld>
            <a:endParaRPr lang="sv-SE"/>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sv-SE"/>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0DB1F54-42A9-4554-9060-1571905D7EC3}" type="slidenum">
              <a:rPr lang="sv-SE" smtClean="0"/>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318218-DAF1-40D7-8DDA-3D070F13BAC9}" type="datetimeFigureOut">
              <a:rPr lang="sv-SE" smtClean="0"/>
              <a:t>2019-04-02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0DB1F54-42A9-4554-9060-1571905D7EC3}"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9318218-DAF1-40D7-8DDA-3D070F13BAC9}" type="datetimeFigureOut">
              <a:rPr lang="sv-SE" smtClean="0"/>
              <a:t>2019-04-02</a:t>
            </a:fld>
            <a:endParaRPr lang="sv-SE"/>
          </a:p>
        </p:txBody>
      </p:sp>
      <p:sp>
        <p:nvSpPr>
          <p:cNvPr id="5" name="Footer Placeholder 4"/>
          <p:cNvSpPr>
            <a:spLocks noGrp="1"/>
          </p:cNvSpPr>
          <p:nvPr>
            <p:ph type="ftr" sz="quarter" idx="11"/>
          </p:nvPr>
        </p:nvSpPr>
        <p:spPr>
          <a:xfrm>
            <a:off x="457201" y="6248207"/>
            <a:ext cx="5573483" cy="365125"/>
          </a:xfrm>
        </p:spPr>
        <p:txBody>
          <a:bodyPr/>
          <a:lstStyle/>
          <a:p>
            <a:endParaRPr lang="sv-SE"/>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0DB1F54-42A9-4554-9060-1571905D7EC3}" type="slidenum">
              <a:rPr lang="sv-SE" smtClean="0"/>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9318218-DAF1-40D7-8DDA-3D070F13BAC9}" type="datetimeFigureOut">
              <a:rPr lang="sv-SE" smtClean="0"/>
              <a:t>2019-04-02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0DB1F54-42A9-4554-9060-1571905D7EC3}" type="slidenum">
              <a:rPr lang="sv-SE" smtClean="0"/>
              <a:t>‹#›</a:t>
            </a:fld>
            <a:endParaRPr lang="sv-SE"/>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D9318218-DAF1-40D7-8DDA-3D070F13BAC9}" type="datetimeFigureOut">
              <a:rPr lang="sv-SE" smtClean="0"/>
              <a:t>2019-04-02</a:t>
            </a:fld>
            <a:endParaRPr lang="sv-SE"/>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0DB1F54-42A9-4554-9060-1571905D7EC3}" type="slidenum">
              <a:rPr lang="sv-SE" smtClean="0"/>
              <a:t>‹#›</a:t>
            </a:fld>
            <a:endParaRPr lang="sv-SE"/>
          </a:p>
        </p:txBody>
      </p:sp>
      <p:sp>
        <p:nvSpPr>
          <p:cNvPr id="14" name="Footer Placeholder 13"/>
          <p:cNvSpPr>
            <a:spLocks noGrp="1"/>
          </p:cNvSpPr>
          <p:nvPr>
            <p:ph type="ftr" sz="quarter" idx="12"/>
          </p:nvPr>
        </p:nvSpPr>
        <p:spPr/>
        <p:txBody>
          <a:bodyPr/>
          <a:lstStyle/>
          <a:p>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9318218-DAF1-40D7-8DDA-3D070F13BAC9}" type="datetimeFigureOut">
              <a:rPr lang="sv-SE" smtClean="0"/>
              <a:t>2019-04-02</a:t>
            </a:fld>
            <a:endParaRPr lang="sv-SE"/>
          </a:p>
        </p:txBody>
      </p:sp>
      <p:sp>
        <p:nvSpPr>
          <p:cNvPr id="10" name="Slide Number Placeholder 9"/>
          <p:cNvSpPr>
            <a:spLocks noGrp="1"/>
          </p:cNvSpPr>
          <p:nvPr>
            <p:ph type="sldNum" sz="quarter" idx="16"/>
          </p:nvPr>
        </p:nvSpPr>
        <p:spPr/>
        <p:txBody>
          <a:bodyPr rtlCol="0"/>
          <a:lstStyle/>
          <a:p>
            <a:fld id="{30DB1F54-42A9-4554-9060-1571905D7EC3}" type="slidenum">
              <a:rPr lang="sv-SE" smtClean="0"/>
              <a:t>‹#›</a:t>
            </a:fld>
            <a:endParaRPr lang="sv-SE"/>
          </a:p>
        </p:txBody>
      </p:sp>
      <p:sp>
        <p:nvSpPr>
          <p:cNvPr id="12" name="Footer Placeholder 11"/>
          <p:cNvSpPr>
            <a:spLocks noGrp="1"/>
          </p:cNvSpPr>
          <p:nvPr>
            <p:ph type="ftr" sz="quarter" idx="17"/>
          </p:nvPr>
        </p:nvSpPr>
        <p:spPr/>
        <p:txBody>
          <a:bodyPr rtlCol="0"/>
          <a:lstStyle/>
          <a:p>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9318218-DAF1-40D7-8DDA-3D070F13BAC9}" type="datetimeFigureOut">
              <a:rPr lang="sv-SE" smtClean="0"/>
              <a:t>2019-04-02</a:t>
            </a:fld>
            <a:endParaRPr lang="sv-SE"/>
          </a:p>
        </p:txBody>
      </p:sp>
      <p:sp>
        <p:nvSpPr>
          <p:cNvPr id="12" name="Slide Number Placeholder 11"/>
          <p:cNvSpPr>
            <a:spLocks noGrp="1"/>
          </p:cNvSpPr>
          <p:nvPr>
            <p:ph type="sldNum" sz="quarter" idx="16"/>
          </p:nvPr>
        </p:nvSpPr>
        <p:spPr/>
        <p:txBody>
          <a:bodyPr rtlCol="0"/>
          <a:lstStyle/>
          <a:p>
            <a:fld id="{30DB1F54-42A9-4554-9060-1571905D7EC3}" type="slidenum">
              <a:rPr lang="sv-SE" smtClean="0"/>
              <a:t>‹#›</a:t>
            </a:fld>
            <a:endParaRPr lang="sv-SE"/>
          </a:p>
        </p:txBody>
      </p:sp>
      <p:sp>
        <p:nvSpPr>
          <p:cNvPr id="14" name="Footer Placeholder 13"/>
          <p:cNvSpPr>
            <a:spLocks noGrp="1"/>
          </p:cNvSpPr>
          <p:nvPr>
            <p:ph type="ftr" sz="quarter" idx="17"/>
          </p:nvPr>
        </p:nvSpPr>
        <p:spPr/>
        <p:txBody>
          <a:bodyPr rtlCol="0"/>
          <a:lstStyle/>
          <a:p>
            <a:endParaRPr lang="sv-SE"/>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9318218-DAF1-40D7-8DDA-3D070F13BAC9}" type="datetimeFigureOut">
              <a:rPr lang="sv-SE" smtClean="0"/>
              <a:t>2019-04-02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0DB1F54-42A9-4554-9060-1571905D7EC3}" type="slidenum">
              <a:rPr lang="sv-SE" smtClean="0"/>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18218-DAF1-40D7-8DDA-3D070F13BAC9}" type="datetimeFigureOut">
              <a:rPr lang="sv-SE" smtClean="0"/>
              <a:t>2019-04-02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0DB1F54-42A9-4554-9060-1571905D7EC3}"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D9318218-DAF1-40D7-8DDA-3D070F13BAC9}" type="datetimeFigureOut">
              <a:rPr lang="sv-SE" smtClean="0"/>
              <a:t>2019-04-02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0DB1F54-42A9-4554-9060-1571905D7EC3}" type="slidenum">
              <a:rPr lang="sv-SE" smtClean="0"/>
              <a:t>‹#›</a:t>
            </a:fld>
            <a:endParaRPr lang="sv-SE"/>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9318218-DAF1-40D7-8DDA-3D070F13BAC9}" type="datetimeFigureOut">
              <a:rPr lang="sv-SE" smtClean="0"/>
              <a:t>2019-04-02</a:t>
            </a:fld>
            <a:endParaRPr lang="sv-SE"/>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0DB1F54-42A9-4554-9060-1571905D7EC3}" type="slidenum">
              <a:rPr lang="sv-SE" smtClean="0"/>
              <a:t>‹#›</a:t>
            </a:fld>
            <a:endParaRPr lang="sv-SE"/>
          </a:p>
        </p:txBody>
      </p:sp>
      <p:sp>
        <p:nvSpPr>
          <p:cNvPr id="14" name="Footer Placeholder 13"/>
          <p:cNvSpPr>
            <a:spLocks noGrp="1"/>
          </p:cNvSpPr>
          <p:nvPr>
            <p:ph type="ftr" sz="quarter" idx="12"/>
          </p:nvPr>
        </p:nvSpPr>
        <p:spPr>
          <a:xfrm>
            <a:off x="1600200" y="6248206"/>
            <a:ext cx="4572000" cy="365125"/>
          </a:xfrm>
        </p:spPr>
        <p:txBody>
          <a:bodyPr rtlCol="0"/>
          <a:lstStyle/>
          <a:p>
            <a:endParaRPr lang="sv-SE"/>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9318218-DAF1-40D7-8DDA-3D070F13BAC9}" type="datetimeFigureOut">
              <a:rPr lang="sv-SE" smtClean="0"/>
              <a:t>2019-04-02</a:t>
            </a:fld>
            <a:endParaRPr lang="sv-SE"/>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sv-SE"/>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0DB1F54-42A9-4554-9060-1571905D7EC3}" type="slidenum">
              <a:rPr lang="sv-SE" smtClean="0"/>
              <a:t>‹#›</a:t>
            </a:fld>
            <a:endParaRPr lang="sv-S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Nannan.lundin@gov.s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3285" y="2630130"/>
            <a:ext cx="8598363" cy="975414"/>
          </a:xfrm>
        </p:spPr>
        <p:txBody>
          <a:bodyPr>
            <a:noAutofit/>
          </a:bodyPr>
          <a:lstStyle/>
          <a:p>
            <a:pPr algn="ctr"/>
            <a:r>
              <a:rPr lang="sv-SE" sz="2600" dirty="0">
                <a:solidFill>
                  <a:srgbClr val="0070C0"/>
                </a:solidFill>
              </a:rPr>
              <a:t>En översikt </a:t>
            </a:r>
            <a:br>
              <a:rPr lang="sv-SE" sz="2600" dirty="0">
                <a:solidFill>
                  <a:srgbClr val="0070C0"/>
                </a:solidFill>
              </a:rPr>
            </a:br>
            <a:r>
              <a:rPr lang="sv-SE" sz="2600" dirty="0">
                <a:solidFill>
                  <a:srgbClr val="0070C0"/>
                </a:solidFill>
              </a:rPr>
              <a:t>med huvudbudskap från ”de två mötena” som utgångspunkt   </a:t>
            </a:r>
            <a:endParaRPr lang="en-GB" sz="2600" dirty="0">
              <a:solidFill>
                <a:srgbClr val="FFC000"/>
              </a:solidFill>
              <a:latin typeface="Arial Rounded MT Bold" panose="020F0704030504030204" pitchFamily="34" charset="0"/>
              <a:ea typeface="+mn-ea"/>
              <a:cs typeface="Calibri Light" panose="020F0302020204030204" pitchFamily="34" charset="0"/>
            </a:endParaRPr>
          </a:p>
        </p:txBody>
      </p:sp>
      <p:pic>
        <p:nvPicPr>
          <p:cNvPr id="1027" name="Picture 3" descr="\\beijin-em-dc-01\Shared\Common\Public_Diplomacy_Communication&amp;Press\Graphics_Presentations_Infomaterial\Logotypes\Sweden_Embassy\Logo Embassy of Sweden Beij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557603"/>
            <a:ext cx="2164254" cy="21642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672" y="20689"/>
            <a:ext cx="8784976" cy="1446550"/>
          </a:xfrm>
          <a:prstGeom prst="rect">
            <a:avLst/>
          </a:prstGeom>
          <a:noFill/>
        </p:spPr>
        <p:txBody>
          <a:bodyPr wrap="square" rtlCol="0">
            <a:spAutoFit/>
          </a:bodyPr>
          <a:lstStyle/>
          <a:p>
            <a:r>
              <a:rPr lang="en-GB" sz="2200" dirty="0" err="1">
                <a:solidFill>
                  <a:srgbClr val="0070C0"/>
                </a:solidFill>
                <a:latin typeface="Arial Narrow" panose="020B0606020202030204" pitchFamily="34" charset="0"/>
                <a:cs typeface="Calibri Light" panose="020F0302020204030204" pitchFamily="34" charset="0"/>
              </a:rPr>
              <a:t>Dr.</a:t>
            </a:r>
            <a:r>
              <a:rPr lang="en-GB" sz="2200" dirty="0">
                <a:solidFill>
                  <a:srgbClr val="0070C0"/>
                </a:solidFill>
                <a:latin typeface="Arial Narrow" panose="020B0606020202030204" pitchFamily="34" charset="0"/>
                <a:cs typeface="Calibri Light" panose="020F0302020204030204" pitchFamily="34" charset="0"/>
              </a:rPr>
              <a:t> Nannan Lundin</a:t>
            </a:r>
          </a:p>
          <a:p>
            <a:r>
              <a:rPr lang="en-GB" sz="2200" dirty="0">
                <a:solidFill>
                  <a:srgbClr val="0070C0"/>
                </a:solidFill>
                <a:latin typeface="Arial Narrow" panose="020B0606020202030204" pitchFamily="34" charset="0"/>
                <a:cs typeface="Calibri Light" panose="020F0302020204030204" pitchFamily="34" charset="0"/>
              </a:rPr>
              <a:t>Counsellor Science and Innovation and Head of Section</a:t>
            </a:r>
          </a:p>
          <a:p>
            <a:r>
              <a:rPr lang="en-GB" sz="2200" dirty="0">
                <a:solidFill>
                  <a:srgbClr val="0070C0"/>
                </a:solidFill>
                <a:latin typeface="Arial Narrow" panose="020B0606020202030204" pitchFamily="34" charset="0"/>
                <a:cs typeface="Calibri Light" panose="020F0302020204030204" pitchFamily="34" charset="0"/>
              </a:rPr>
              <a:t>Section for Science and Innovation</a:t>
            </a:r>
          </a:p>
          <a:p>
            <a:r>
              <a:rPr lang="en-GB" sz="2200" dirty="0">
                <a:solidFill>
                  <a:srgbClr val="0070C0"/>
                </a:solidFill>
                <a:latin typeface="Arial Narrow" panose="020B0606020202030204" pitchFamily="34" charset="0"/>
                <a:cs typeface="Calibri Light" panose="020F0302020204030204" pitchFamily="34" charset="0"/>
              </a:rPr>
              <a:t>Embassy of Beijing </a:t>
            </a:r>
          </a:p>
        </p:txBody>
      </p:sp>
      <p:pic>
        <p:nvPicPr>
          <p:cNvPr id="3" name="Picture 2">
            <a:extLst>
              <a:ext uri="{FF2B5EF4-FFF2-40B4-BE49-F238E27FC236}">
                <a16:creationId xmlns:a16="http://schemas.microsoft.com/office/drawing/2014/main" id="{B6502568-11B1-4AE3-96A8-31054777A97B}"/>
              </a:ext>
            </a:extLst>
          </p:cNvPr>
          <p:cNvPicPr>
            <a:picLocks noChangeAspect="1"/>
          </p:cNvPicPr>
          <p:nvPr/>
        </p:nvPicPr>
        <p:blipFill>
          <a:blip r:embed="rId4"/>
          <a:stretch>
            <a:fillRect/>
          </a:stretch>
        </p:blipFill>
        <p:spPr>
          <a:xfrm>
            <a:off x="6156176" y="4560990"/>
            <a:ext cx="2987824" cy="2297010"/>
          </a:xfrm>
          <a:prstGeom prst="rect">
            <a:avLst/>
          </a:prstGeom>
        </p:spPr>
      </p:pic>
      <p:sp>
        <p:nvSpPr>
          <p:cNvPr id="4" name="Rectangle 3">
            <a:extLst>
              <a:ext uri="{FF2B5EF4-FFF2-40B4-BE49-F238E27FC236}">
                <a16:creationId xmlns:a16="http://schemas.microsoft.com/office/drawing/2014/main" id="{EF4FA853-3B7F-4894-A994-834D54EF2BEA}"/>
              </a:ext>
            </a:extLst>
          </p:cNvPr>
          <p:cNvSpPr/>
          <p:nvPr/>
        </p:nvSpPr>
        <p:spPr>
          <a:xfrm>
            <a:off x="1907704" y="1760306"/>
            <a:ext cx="5718040" cy="553998"/>
          </a:xfrm>
          <a:prstGeom prst="rect">
            <a:avLst/>
          </a:prstGeom>
        </p:spPr>
        <p:txBody>
          <a:bodyPr wrap="none">
            <a:spAutoFit/>
          </a:bodyPr>
          <a:lstStyle/>
          <a:p>
            <a:r>
              <a:rPr lang="sv-SE" sz="3000" b="1" dirty="0">
                <a:solidFill>
                  <a:srgbClr val="0070C0"/>
                </a:solidFill>
                <a:latin typeface="+mj-lt"/>
                <a:ea typeface="+mj-ea"/>
                <a:cs typeface="+mj-cs"/>
              </a:rPr>
              <a:t>Kinas miljöpolitik och utmaningar  </a:t>
            </a:r>
          </a:p>
        </p:txBody>
      </p:sp>
    </p:spTree>
    <p:extLst>
      <p:ext uri="{BB962C8B-B14F-4D97-AF65-F5344CB8AC3E}">
        <p14:creationId xmlns:p14="http://schemas.microsoft.com/office/powerpoint/2010/main" val="617540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8" y="116632"/>
            <a:ext cx="8978945" cy="990600"/>
          </a:xfrm>
        </p:spPr>
        <p:txBody>
          <a:bodyPr>
            <a:noAutofit/>
          </a:bodyPr>
          <a:lstStyle/>
          <a:p>
            <a:r>
              <a:rPr lang="sv-SE" sz="2200" b="1" dirty="0">
                <a:solidFill>
                  <a:srgbClr val="0070C0"/>
                </a:solidFill>
                <a:latin typeface="Arial Rounded MT Bold" panose="020F0704030504030204" pitchFamily="34" charset="0"/>
                <a:ea typeface="+mn-ea"/>
                <a:cs typeface="Calibri Light" panose="020F0302020204030204" pitchFamily="34" charset="0"/>
              </a:rPr>
              <a:t>Kinas miljöpolitik (2.1) </a:t>
            </a:r>
            <a:br>
              <a:rPr lang="sv-SE" sz="2200" b="1" dirty="0">
                <a:solidFill>
                  <a:srgbClr val="0070C0"/>
                </a:solidFill>
                <a:latin typeface="Arial Rounded MT Bold" panose="020F0704030504030204" pitchFamily="34" charset="0"/>
                <a:ea typeface="+mn-ea"/>
                <a:cs typeface="Calibri Light" panose="020F0302020204030204" pitchFamily="34" charset="0"/>
              </a:rPr>
            </a:br>
            <a:r>
              <a:rPr lang="sv-SE" sz="2200" b="1" dirty="0">
                <a:solidFill>
                  <a:srgbClr val="C00000"/>
                </a:solidFill>
                <a:latin typeface="Arial Rounded MT Bold" panose="020F0704030504030204" pitchFamily="34" charset="0"/>
                <a:cs typeface="Calibri Light" panose="020F0302020204030204" pitchFamily="34" charset="0"/>
              </a:rPr>
              <a:t>Riktlinjer för att vinna striden mot föroreningarna…</a:t>
            </a:r>
            <a:br>
              <a:rPr lang="sv-SE" sz="2200" b="1" dirty="0">
                <a:solidFill>
                  <a:srgbClr val="C00000"/>
                </a:solidFill>
                <a:latin typeface="Arial Rounded MT Bold" panose="020F0704030504030204" pitchFamily="34" charset="0"/>
                <a:cs typeface="Calibri Light" panose="020F0302020204030204" pitchFamily="34" charset="0"/>
              </a:rPr>
            </a:br>
            <a:endParaRPr lang="sv-SE" sz="2200" b="1" dirty="0">
              <a:solidFill>
                <a:srgbClr val="C00000"/>
              </a:solidFill>
              <a:latin typeface="Arial Rounded MT Bold" panose="020F0704030504030204" pitchFamily="34" charset="0"/>
              <a:ea typeface="+mn-ea"/>
              <a:cs typeface="Calibri Light" panose="020F0302020204030204" pitchFamily="34" charset="0"/>
            </a:endParaRPr>
          </a:p>
        </p:txBody>
      </p:sp>
      <p:sp>
        <p:nvSpPr>
          <p:cNvPr id="3" name="Content Placeholder 2"/>
          <p:cNvSpPr>
            <a:spLocks noGrp="1"/>
          </p:cNvSpPr>
          <p:nvPr>
            <p:ph sz="quarter" idx="1"/>
          </p:nvPr>
        </p:nvSpPr>
        <p:spPr>
          <a:xfrm>
            <a:off x="323528" y="1661222"/>
            <a:ext cx="8473802" cy="4936129"/>
          </a:xfrm>
        </p:spPr>
        <p:txBody>
          <a:bodyPr>
            <a:normAutofit/>
          </a:bodyPr>
          <a:lstStyle/>
          <a:p>
            <a:pPr marL="0" lvl="0" indent="0">
              <a:buNone/>
            </a:pPr>
            <a:r>
              <a:rPr lang="sv-SE" sz="2200" b="1" dirty="0">
                <a:solidFill>
                  <a:srgbClr val="0070C0"/>
                </a:solidFill>
                <a:latin typeface="Arial Narrow" panose="020B0606020202030204" pitchFamily="34" charset="0"/>
              </a:rPr>
              <a:t>Striden mot föroreningar i </a:t>
            </a:r>
            <a:r>
              <a:rPr lang="sv-SE" sz="2200" b="1" dirty="0">
                <a:solidFill>
                  <a:srgbClr val="C00000"/>
                </a:solidFill>
                <a:latin typeface="Arial Narrow" panose="020B0606020202030204" pitchFamily="34" charset="0"/>
              </a:rPr>
              <a:t>luft</a:t>
            </a:r>
            <a:r>
              <a:rPr lang="sv-SE" sz="2200" b="1" dirty="0">
                <a:solidFill>
                  <a:srgbClr val="0070C0"/>
                </a:solidFill>
                <a:latin typeface="Arial Narrow" panose="020B0606020202030204" pitchFamily="34" charset="0"/>
              </a:rPr>
              <a:t>, </a:t>
            </a:r>
            <a:r>
              <a:rPr lang="sv-SE" sz="2200" b="1" dirty="0">
                <a:solidFill>
                  <a:srgbClr val="C00000"/>
                </a:solidFill>
                <a:latin typeface="Arial Narrow" panose="020B0606020202030204" pitchFamily="34" charset="0"/>
              </a:rPr>
              <a:t>vatten</a:t>
            </a:r>
            <a:r>
              <a:rPr lang="sv-SE" sz="2200" b="1" dirty="0">
                <a:solidFill>
                  <a:srgbClr val="0070C0"/>
                </a:solidFill>
                <a:latin typeface="Arial Narrow" panose="020B0606020202030204" pitchFamily="34" charset="0"/>
              </a:rPr>
              <a:t> och </a:t>
            </a:r>
            <a:r>
              <a:rPr lang="sv-SE" sz="2200" b="1" dirty="0">
                <a:solidFill>
                  <a:srgbClr val="C00000"/>
                </a:solidFill>
                <a:latin typeface="Arial Narrow" panose="020B0606020202030204" pitchFamily="34" charset="0"/>
              </a:rPr>
              <a:t>mark</a:t>
            </a:r>
            <a:r>
              <a:rPr lang="sv-SE" sz="2200" b="1" dirty="0">
                <a:solidFill>
                  <a:srgbClr val="0070C0"/>
                </a:solidFill>
                <a:latin typeface="Arial Narrow" panose="020B0606020202030204" pitchFamily="34" charset="0"/>
              </a:rPr>
              <a:t> ska vinnas under 2018 – 2020  </a:t>
            </a:r>
            <a:endParaRPr lang="en-US" sz="2200" b="1" dirty="0">
              <a:solidFill>
                <a:srgbClr val="0070C0"/>
              </a:solidFill>
              <a:latin typeface="Arial Narrow" panose="020B0606020202030204" pitchFamily="34" charset="0"/>
            </a:endParaRPr>
          </a:p>
          <a:p>
            <a:pPr marL="0" lvl="0" indent="0">
              <a:buNone/>
            </a:pPr>
            <a:endParaRPr lang="en-US" sz="2200" b="1" dirty="0">
              <a:solidFill>
                <a:srgbClr val="0070C0"/>
              </a:solidFill>
              <a:latin typeface="Arial Narrow" panose="020B0606020202030204" pitchFamily="34" charset="0"/>
            </a:endParaRPr>
          </a:p>
          <a:p>
            <a:r>
              <a:rPr lang="sv-SE" sz="2000" b="1" dirty="0">
                <a:solidFill>
                  <a:srgbClr val="0070C0"/>
                </a:solidFill>
                <a:latin typeface="Arial Narrow" panose="020B0606020202030204" pitchFamily="34" charset="0"/>
              </a:rPr>
              <a:t>Luftföroreningar</a:t>
            </a:r>
            <a:r>
              <a:rPr lang="sv-SE" sz="2000" dirty="0">
                <a:solidFill>
                  <a:srgbClr val="0070C0"/>
                </a:solidFill>
                <a:latin typeface="Arial Narrow" panose="020B0606020202030204" pitchFamily="34" charset="0"/>
              </a:rPr>
              <a:t>: (</a:t>
            </a:r>
            <a:r>
              <a:rPr lang="sv-SE" sz="2000" i="1" dirty="0">
                <a:solidFill>
                  <a:srgbClr val="0070C0"/>
                </a:solidFill>
                <a:latin typeface="Arial Narrow" panose="020B0606020202030204" pitchFamily="34" charset="0"/>
              </a:rPr>
              <a:t>3-Yeaar Action Plan for </a:t>
            </a:r>
            <a:r>
              <a:rPr lang="sv-SE" sz="2000" i="1" dirty="0" err="1">
                <a:solidFill>
                  <a:srgbClr val="0070C0"/>
                </a:solidFill>
                <a:latin typeface="Arial Narrow" panose="020B0606020202030204" pitchFamily="34" charset="0"/>
              </a:rPr>
              <a:t>Winning</a:t>
            </a:r>
            <a:r>
              <a:rPr lang="sv-SE" sz="2000" i="1" dirty="0">
                <a:solidFill>
                  <a:srgbClr val="0070C0"/>
                </a:solidFill>
                <a:latin typeface="Arial Narrow" panose="020B0606020202030204" pitchFamily="34" charset="0"/>
              </a:rPr>
              <a:t> the </a:t>
            </a:r>
            <a:r>
              <a:rPr lang="sv-SE" sz="2000" i="1" dirty="0" err="1">
                <a:solidFill>
                  <a:srgbClr val="0070C0"/>
                </a:solidFill>
                <a:latin typeface="Arial Narrow" panose="020B0606020202030204" pitchFamily="34" charset="0"/>
              </a:rPr>
              <a:t>Blue</a:t>
            </a:r>
            <a:r>
              <a:rPr lang="sv-SE" sz="2000" i="1" dirty="0">
                <a:solidFill>
                  <a:srgbClr val="0070C0"/>
                </a:solidFill>
                <a:latin typeface="Arial Narrow" panose="020B0606020202030204" pitchFamily="34" charset="0"/>
              </a:rPr>
              <a:t> Sky </a:t>
            </a:r>
            <a:r>
              <a:rPr lang="sv-SE" sz="2000" i="1" dirty="0" err="1">
                <a:solidFill>
                  <a:srgbClr val="0070C0"/>
                </a:solidFill>
                <a:latin typeface="Arial Narrow" panose="020B0606020202030204" pitchFamily="34" charset="0"/>
              </a:rPr>
              <a:t>War</a:t>
            </a:r>
            <a:r>
              <a:rPr lang="sv-SE" sz="2000" dirty="0">
                <a:solidFill>
                  <a:srgbClr val="0070C0"/>
                </a:solidFill>
                <a:latin typeface="Arial Narrow" panose="020B0606020202030204" pitchFamily="34" charset="0"/>
              </a:rPr>
              <a:t>): </a:t>
            </a:r>
          </a:p>
          <a:p>
            <a:pPr marL="0" indent="0">
              <a:buNone/>
            </a:pPr>
            <a:endParaRPr lang="sv-SE" sz="2000" dirty="0">
              <a:solidFill>
                <a:srgbClr val="0070C0"/>
              </a:solidFill>
              <a:latin typeface="Arial Narrow" panose="020B0606020202030204" pitchFamily="34" charset="0"/>
            </a:endParaRPr>
          </a:p>
          <a:p>
            <a:pPr>
              <a:buFont typeface="Wingdings" panose="05000000000000000000" pitchFamily="2" charset="2"/>
              <a:buChar char="Ø"/>
            </a:pPr>
            <a:r>
              <a:rPr lang="sv-SE" sz="1800" dirty="0">
                <a:solidFill>
                  <a:srgbClr val="0070C0"/>
                </a:solidFill>
                <a:latin typeface="Arial Narrow" panose="020B0606020202030204" pitchFamily="34" charset="0"/>
              </a:rPr>
              <a:t>Städer på och över prefekturnivå ska uppnå goda luftkvalitetsnivåer över 80% av årets dagar till år 2020.</a:t>
            </a:r>
          </a:p>
          <a:p>
            <a:pPr>
              <a:buFont typeface="Wingdings" panose="05000000000000000000" pitchFamily="2" charset="2"/>
              <a:buChar char="Ø"/>
            </a:pPr>
            <a:r>
              <a:rPr lang="sv-SE" sz="1800" dirty="0">
                <a:solidFill>
                  <a:srgbClr val="0070C0"/>
                </a:solidFill>
                <a:latin typeface="Arial Narrow" panose="020B0606020202030204" pitchFamily="34" charset="0"/>
              </a:rPr>
              <a:t>Totalt 231 städer ska minska PM2,5 med över 18% jämfört med 2015 års nivåer.</a:t>
            </a:r>
          </a:p>
          <a:p>
            <a:pPr>
              <a:buFont typeface="Wingdings" panose="05000000000000000000" pitchFamily="2" charset="2"/>
              <a:buChar char="Ø"/>
              <a:tabLst>
                <a:tab pos="623888" algn="l"/>
              </a:tabLst>
            </a:pPr>
            <a:r>
              <a:rPr lang="sv-SE" sz="1800" dirty="0">
                <a:solidFill>
                  <a:srgbClr val="0070C0"/>
                </a:solidFill>
                <a:latin typeface="Arial Narrow" panose="020B0606020202030204" pitchFamily="34" charset="0"/>
              </a:rPr>
              <a:t>Utsläpp av svaveldioxid och kväveoxider ska minska med vardera 15%  jämfört med nivåerna från år 2015.</a:t>
            </a:r>
          </a:p>
          <a:p>
            <a:pPr>
              <a:buFont typeface="Wingdings" panose="05000000000000000000" pitchFamily="2" charset="2"/>
              <a:buChar char="Ø"/>
              <a:tabLst>
                <a:tab pos="623888" algn="l"/>
              </a:tabLst>
            </a:pPr>
            <a:r>
              <a:rPr lang="sv-SE" sz="1800" dirty="0">
                <a:solidFill>
                  <a:srgbClr val="0070C0"/>
                </a:solidFill>
                <a:latin typeface="Arial Narrow" panose="020B0606020202030204" pitchFamily="34" charset="0"/>
              </a:rPr>
              <a:t>Flyktiga organiska ämnen (VOC) ska minska med 10% för att kontrollera halten av marknära ozon.</a:t>
            </a:r>
          </a:p>
          <a:p>
            <a:pPr marL="0" lvl="0" indent="0">
              <a:buNone/>
            </a:pPr>
            <a:endParaRPr lang="en-US" sz="2200" b="1" dirty="0">
              <a:solidFill>
                <a:srgbClr val="0070C0"/>
              </a:solidFill>
              <a:latin typeface="Arial Narrow" panose="020B0606020202030204" pitchFamily="34" charset="0"/>
            </a:endParaRPr>
          </a:p>
        </p:txBody>
      </p:sp>
      <p:pic>
        <p:nvPicPr>
          <p:cNvPr id="4" name="Picture 2" descr="\\beijin-em-dc-01\Shared\Common\Public_Diplomacy_Communication&amp;Press\Graphics_Presentations_Infomaterial\Logotypes\Sweden_Embassy\Logo Embassy of Sweden Beij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87" y="-169512"/>
            <a:ext cx="1830735" cy="183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8" y="116632"/>
            <a:ext cx="8978945" cy="990600"/>
          </a:xfrm>
        </p:spPr>
        <p:txBody>
          <a:bodyPr>
            <a:noAutofit/>
          </a:bodyPr>
          <a:lstStyle/>
          <a:p>
            <a:r>
              <a:rPr lang="sv-SE" sz="2200" b="1" dirty="0">
                <a:solidFill>
                  <a:srgbClr val="0070C0"/>
                </a:solidFill>
                <a:latin typeface="Arial Rounded MT Bold" panose="020F0704030504030204" pitchFamily="34" charset="0"/>
                <a:ea typeface="+mn-ea"/>
                <a:cs typeface="Calibri Light" panose="020F0302020204030204" pitchFamily="34" charset="0"/>
              </a:rPr>
              <a:t>Kinas miljösituation och miljöpolitik (2.2) </a:t>
            </a:r>
            <a:br>
              <a:rPr lang="sv-SE" sz="2200" b="1" dirty="0">
                <a:solidFill>
                  <a:srgbClr val="0070C0"/>
                </a:solidFill>
                <a:latin typeface="Arial Rounded MT Bold" panose="020F0704030504030204" pitchFamily="34" charset="0"/>
                <a:ea typeface="+mn-ea"/>
                <a:cs typeface="Calibri Light" panose="020F0302020204030204" pitchFamily="34" charset="0"/>
              </a:rPr>
            </a:br>
            <a:r>
              <a:rPr lang="sv-SE" sz="2200" b="1" dirty="0">
                <a:solidFill>
                  <a:srgbClr val="C00000"/>
                </a:solidFill>
                <a:latin typeface="Arial Rounded MT Bold" panose="020F0704030504030204" pitchFamily="34" charset="0"/>
                <a:cs typeface="Calibri Light" panose="020F0302020204030204" pitchFamily="34" charset="0"/>
              </a:rPr>
              <a:t>Riktlinjer för att vinna striden mot föroreningarna…</a:t>
            </a:r>
            <a:br>
              <a:rPr lang="sv-SE" sz="2200" b="1" dirty="0">
                <a:solidFill>
                  <a:srgbClr val="C00000"/>
                </a:solidFill>
                <a:latin typeface="Arial Rounded MT Bold" panose="020F0704030504030204" pitchFamily="34" charset="0"/>
                <a:cs typeface="Calibri Light" panose="020F0302020204030204" pitchFamily="34" charset="0"/>
              </a:rPr>
            </a:br>
            <a:endParaRPr lang="sv-SE" sz="2200" b="1" dirty="0">
              <a:solidFill>
                <a:srgbClr val="C00000"/>
              </a:solidFill>
              <a:latin typeface="Arial Rounded MT Bold" panose="020F0704030504030204" pitchFamily="34" charset="0"/>
              <a:ea typeface="+mn-ea"/>
              <a:cs typeface="Calibri Light" panose="020F0302020204030204" pitchFamily="34" charset="0"/>
            </a:endParaRPr>
          </a:p>
        </p:txBody>
      </p:sp>
      <p:sp>
        <p:nvSpPr>
          <p:cNvPr id="3" name="Content Placeholder 2"/>
          <p:cNvSpPr>
            <a:spLocks noGrp="1"/>
          </p:cNvSpPr>
          <p:nvPr>
            <p:ph sz="quarter" idx="1"/>
          </p:nvPr>
        </p:nvSpPr>
        <p:spPr>
          <a:xfrm>
            <a:off x="323528" y="1661222"/>
            <a:ext cx="8473802" cy="4936129"/>
          </a:xfrm>
        </p:spPr>
        <p:txBody>
          <a:bodyPr>
            <a:normAutofit/>
          </a:bodyPr>
          <a:lstStyle/>
          <a:p>
            <a:pPr marL="0" lvl="0" indent="0">
              <a:buNone/>
            </a:pPr>
            <a:r>
              <a:rPr lang="sv-SE" sz="2200" b="1" dirty="0">
                <a:solidFill>
                  <a:srgbClr val="0070C0"/>
                </a:solidFill>
                <a:latin typeface="Arial Narrow" panose="020B0606020202030204" pitchFamily="34" charset="0"/>
              </a:rPr>
              <a:t>Striden mot föroreningar i </a:t>
            </a:r>
            <a:r>
              <a:rPr lang="sv-SE" sz="2200" b="1" dirty="0">
                <a:solidFill>
                  <a:srgbClr val="C00000"/>
                </a:solidFill>
                <a:latin typeface="Arial Narrow" panose="020B0606020202030204" pitchFamily="34" charset="0"/>
              </a:rPr>
              <a:t>luft</a:t>
            </a:r>
            <a:r>
              <a:rPr lang="sv-SE" sz="2200" b="1" dirty="0">
                <a:solidFill>
                  <a:srgbClr val="0070C0"/>
                </a:solidFill>
                <a:latin typeface="Arial Narrow" panose="020B0606020202030204" pitchFamily="34" charset="0"/>
              </a:rPr>
              <a:t>, </a:t>
            </a:r>
            <a:r>
              <a:rPr lang="sv-SE" sz="2200" b="1" dirty="0">
                <a:solidFill>
                  <a:srgbClr val="C00000"/>
                </a:solidFill>
                <a:latin typeface="Arial Narrow" panose="020B0606020202030204" pitchFamily="34" charset="0"/>
              </a:rPr>
              <a:t>vatten</a:t>
            </a:r>
            <a:r>
              <a:rPr lang="sv-SE" sz="2200" b="1" dirty="0">
                <a:solidFill>
                  <a:srgbClr val="0070C0"/>
                </a:solidFill>
                <a:latin typeface="Arial Narrow" panose="020B0606020202030204" pitchFamily="34" charset="0"/>
              </a:rPr>
              <a:t> och </a:t>
            </a:r>
            <a:r>
              <a:rPr lang="sv-SE" sz="2200" b="1" dirty="0">
                <a:solidFill>
                  <a:srgbClr val="C00000"/>
                </a:solidFill>
                <a:latin typeface="Arial Narrow" panose="020B0606020202030204" pitchFamily="34" charset="0"/>
              </a:rPr>
              <a:t>mark</a:t>
            </a:r>
            <a:r>
              <a:rPr lang="sv-SE" sz="2200" b="1" dirty="0">
                <a:solidFill>
                  <a:srgbClr val="0070C0"/>
                </a:solidFill>
                <a:latin typeface="Arial Narrow" panose="020B0606020202030204" pitchFamily="34" charset="0"/>
              </a:rPr>
              <a:t> ska vinnas under 2018 – 2020  </a:t>
            </a:r>
            <a:endParaRPr lang="en-US" sz="2200" b="1" dirty="0">
              <a:solidFill>
                <a:srgbClr val="0070C0"/>
              </a:solidFill>
              <a:latin typeface="Arial Narrow" panose="020B0606020202030204" pitchFamily="34" charset="0"/>
            </a:endParaRPr>
          </a:p>
          <a:p>
            <a:pPr marL="0" lvl="0" indent="0">
              <a:buNone/>
            </a:pPr>
            <a:endParaRPr lang="en-US" sz="2200" b="1" dirty="0">
              <a:solidFill>
                <a:srgbClr val="0070C0"/>
              </a:solidFill>
              <a:latin typeface="Arial Narrow" panose="020B0606020202030204" pitchFamily="34" charset="0"/>
            </a:endParaRPr>
          </a:p>
          <a:p>
            <a:r>
              <a:rPr lang="sv-SE" sz="2100" b="1" dirty="0">
                <a:solidFill>
                  <a:srgbClr val="0070C0"/>
                </a:solidFill>
                <a:latin typeface="Arial Narrow" panose="020B0606020202030204" pitchFamily="34" charset="0"/>
              </a:rPr>
              <a:t>Vattenföroreningar:</a:t>
            </a:r>
            <a:r>
              <a:rPr lang="sv-SE" sz="2100" dirty="0">
                <a:solidFill>
                  <a:srgbClr val="0070C0"/>
                </a:solidFill>
                <a:latin typeface="Arial Narrow" panose="020B0606020202030204" pitchFamily="34" charset="0"/>
              </a:rPr>
              <a:t> </a:t>
            </a:r>
          </a:p>
          <a:p>
            <a:pPr marL="0" indent="0">
              <a:buNone/>
            </a:pPr>
            <a:r>
              <a:rPr lang="sv-SE" sz="2100" dirty="0">
                <a:solidFill>
                  <a:srgbClr val="0070C0"/>
                </a:solidFill>
                <a:latin typeface="Arial Narrow" panose="020B0606020202030204" pitchFamily="34" charset="0"/>
              </a:rPr>
              <a:t> </a:t>
            </a:r>
          </a:p>
          <a:p>
            <a:pPr>
              <a:buFont typeface="Wingdings" panose="05000000000000000000" pitchFamily="2" charset="2"/>
              <a:buChar char="Ø"/>
            </a:pPr>
            <a:r>
              <a:rPr lang="sv-SE" sz="1800" dirty="0">
                <a:solidFill>
                  <a:srgbClr val="0070C0"/>
                </a:solidFill>
                <a:latin typeface="Arial Narrow" panose="020B0606020202030204" pitchFamily="34" charset="0"/>
              </a:rPr>
              <a:t>Till år 2020 ska 70% av Kinas ytvatten vara drickbart.</a:t>
            </a:r>
          </a:p>
          <a:p>
            <a:pPr>
              <a:buFont typeface="Wingdings" panose="05000000000000000000" pitchFamily="2" charset="2"/>
              <a:buChar char="Ø"/>
            </a:pPr>
            <a:r>
              <a:rPr lang="sv-SE" sz="1800" dirty="0">
                <a:solidFill>
                  <a:srgbClr val="0070C0"/>
                </a:solidFill>
                <a:latin typeface="Arial Narrow" panose="020B0606020202030204" pitchFamily="34" charset="0"/>
              </a:rPr>
              <a:t>Andelen förorenat ytvatten ska vara under 5% av landets totala volym.</a:t>
            </a:r>
          </a:p>
          <a:p>
            <a:pPr>
              <a:buFont typeface="Wingdings" panose="05000000000000000000" pitchFamily="2" charset="2"/>
              <a:buChar char="Ø"/>
            </a:pPr>
            <a:r>
              <a:rPr lang="sv-SE" sz="1800" dirty="0">
                <a:solidFill>
                  <a:srgbClr val="0070C0"/>
                </a:solidFill>
                <a:latin typeface="Arial Narrow" panose="020B0606020202030204" pitchFamily="34" charset="0"/>
              </a:rPr>
              <a:t>År 2020 ska 70% av vattnet utanför Kinas kust nå god vattenkvalitet.</a:t>
            </a:r>
          </a:p>
          <a:p>
            <a:pPr>
              <a:buFont typeface="Wingdings" panose="05000000000000000000" pitchFamily="2" charset="2"/>
              <a:buChar char="Ø"/>
            </a:pPr>
            <a:r>
              <a:rPr lang="sv-SE" sz="1800" dirty="0">
                <a:solidFill>
                  <a:srgbClr val="0070C0"/>
                </a:solidFill>
                <a:latin typeface="Arial Narrow" panose="020B0606020202030204" pitchFamily="34" charset="0"/>
              </a:rPr>
              <a:t>Belastning av kemisk syreförbrukning (</a:t>
            </a:r>
            <a:r>
              <a:rPr lang="sv-SE" sz="1800" dirty="0" err="1">
                <a:solidFill>
                  <a:srgbClr val="0070C0"/>
                </a:solidFill>
                <a:latin typeface="Arial Narrow" panose="020B0606020202030204" pitchFamily="34" charset="0"/>
              </a:rPr>
              <a:t>Chemical</a:t>
            </a:r>
            <a:r>
              <a:rPr lang="sv-SE" sz="1800" dirty="0">
                <a:solidFill>
                  <a:srgbClr val="0070C0"/>
                </a:solidFill>
                <a:latin typeface="Arial Narrow" panose="020B0606020202030204" pitchFamily="34" charset="0"/>
              </a:rPr>
              <a:t> Oxygen </a:t>
            </a:r>
            <a:r>
              <a:rPr lang="sv-SE" sz="1800" dirty="0" err="1">
                <a:solidFill>
                  <a:srgbClr val="0070C0"/>
                </a:solidFill>
                <a:latin typeface="Arial Narrow" panose="020B0606020202030204" pitchFamily="34" charset="0"/>
              </a:rPr>
              <a:t>Demand</a:t>
            </a:r>
            <a:r>
              <a:rPr lang="sv-SE" sz="1800" dirty="0">
                <a:solidFill>
                  <a:srgbClr val="0070C0"/>
                </a:solidFill>
                <a:latin typeface="Arial Narrow" panose="020B0606020202030204" pitchFamily="34" charset="0"/>
              </a:rPr>
              <a:t>, COD) i vatten och utsläpp av ammoniumkväve ska minska med över 10% vardera jämfört med nivåerna år 2015.  </a:t>
            </a:r>
          </a:p>
          <a:p>
            <a:pPr>
              <a:buFont typeface="Wingdings" panose="05000000000000000000" pitchFamily="2" charset="2"/>
              <a:buChar char="Ø"/>
            </a:pPr>
            <a:r>
              <a:rPr lang="sv-SE" sz="1800" dirty="0">
                <a:solidFill>
                  <a:srgbClr val="0070C0"/>
                </a:solidFill>
                <a:latin typeface="Arial Narrow" panose="020B0606020202030204" pitchFamily="34" charset="0"/>
              </a:rPr>
              <a:t>Att förbättra </a:t>
            </a:r>
            <a:r>
              <a:rPr lang="sv-SE" sz="1800" dirty="0" err="1">
                <a:solidFill>
                  <a:srgbClr val="0070C0"/>
                </a:solidFill>
                <a:latin typeface="Arial Narrow" panose="020B0606020202030204" pitchFamily="34" charset="0"/>
              </a:rPr>
              <a:t>Yangtzeflodens</a:t>
            </a:r>
            <a:r>
              <a:rPr lang="sv-SE" sz="1800" dirty="0">
                <a:solidFill>
                  <a:srgbClr val="0070C0"/>
                </a:solidFill>
                <a:latin typeface="Arial Narrow" panose="020B0606020202030204" pitchFamily="34" charset="0"/>
              </a:rPr>
              <a:t> vattenkvalitet får stort utrymme i riktlinjerna. </a:t>
            </a:r>
            <a:endParaRPr lang="en-US" sz="1800" dirty="0">
              <a:solidFill>
                <a:srgbClr val="0070C0"/>
              </a:solidFill>
              <a:latin typeface="Arial Narrow" panose="020B0606020202030204" pitchFamily="34" charset="0"/>
            </a:endParaRPr>
          </a:p>
        </p:txBody>
      </p:sp>
      <p:pic>
        <p:nvPicPr>
          <p:cNvPr id="4" name="Picture 2" descr="\\beijin-em-dc-01\Shared\Common\Public_Diplomacy_Communication&amp;Press\Graphics_Presentations_Infomaterial\Logotypes\Sweden_Embassy\Logo Embassy of Sweden Beij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87" y="-169512"/>
            <a:ext cx="1830735" cy="183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788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055" y="175324"/>
            <a:ext cx="8978945" cy="990600"/>
          </a:xfrm>
        </p:spPr>
        <p:txBody>
          <a:bodyPr>
            <a:noAutofit/>
          </a:bodyPr>
          <a:lstStyle/>
          <a:p>
            <a:r>
              <a:rPr lang="sv-SE" sz="2200" b="1" dirty="0">
                <a:solidFill>
                  <a:srgbClr val="0070C0"/>
                </a:solidFill>
                <a:latin typeface="Arial Rounded MT Bold" panose="020F0704030504030204" pitchFamily="34" charset="0"/>
                <a:ea typeface="+mn-ea"/>
                <a:cs typeface="Calibri Light" panose="020F0302020204030204" pitchFamily="34" charset="0"/>
              </a:rPr>
              <a:t>Kinas miljöpolitik (2.3) </a:t>
            </a:r>
            <a:br>
              <a:rPr lang="sv-SE" sz="2200" b="1" dirty="0">
                <a:solidFill>
                  <a:srgbClr val="0070C0"/>
                </a:solidFill>
                <a:latin typeface="Arial Rounded MT Bold" panose="020F0704030504030204" pitchFamily="34" charset="0"/>
                <a:ea typeface="+mn-ea"/>
                <a:cs typeface="Calibri Light" panose="020F0302020204030204" pitchFamily="34" charset="0"/>
              </a:rPr>
            </a:br>
            <a:r>
              <a:rPr lang="sv-SE" sz="2200" b="1" dirty="0">
                <a:solidFill>
                  <a:srgbClr val="C00000"/>
                </a:solidFill>
                <a:latin typeface="Arial Rounded MT Bold" panose="020F0704030504030204" pitchFamily="34" charset="0"/>
                <a:cs typeface="Calibri Light" panose="020F0302020204030204" pitchFamily="34" charset="0"/>
              </a:rPr>
              <a:t>Riktlinjer för att vinna striden mot föroreningarna…</a:t>
            </a:r>
            <a:br>
              <a:rPr lang="sv-SE" sz="2200" b="1" dirty="0">
                <a:solidFill>
                  <a:srgbClr val="C00000"/>
                </a:solidFill>
                <a:latin typeface="Arial Rounded MT Bold" panose="020F0704030504030204" pitchFamily="34" charset="0"/>
                <a:cs typeface="Calibri Light" panose="020F0302020204030204" pitchFamily="34" charset="0"/>
              </a:rPr>
            </a:br>
            <a:endParaRPr lang="sv-SE" sz="2200" b="1" dirty="0">
              <a:solidFill>
                <a:srgbClr val="C00000"/>
              </a:solidFill>
              <a:latin typeface="Arial Rounded MT Bold" panose="020F0704030504030204" pitchFamily="34" charset="0"/>
              <a:ea typeface="+mn-ea"/>
              <a:cs typeface="Calibri Light" panose="020F0302020204030204" pitchFamily="34" charset="0"/>
            </a:endParaRPr>
          </a:p>
        </p:txBody>
      </p:sp>
      <p:sp>
        <p:nvSpPr>
          <p:cNvPr id="3" name="Content Placeholder 2"/>
          <p:cNvSpPr>
            <a:spLocks noGrp="1"/>
          </p:cNvSpPr>
          <p:nvPr>
            <p:ph sz="quarter" idx="1"/>
          </p:nvPr>
        </p:nvSpPr>
        <p:spPr>
          <a:xfrm>
            <a:off x="323528" y="1661222"/>
            <a:ext cx="8473802" cy="4936129"/>
          </a:xfrm>
        </p:spPr>
        <p:txBody>
          <a:bodyPr>
            <a:normAutofit/>
          </a:bodyPr>
          <a:lstStyle/>
          <a:p>
            <a:pPr marL="0" lvl="0" indent="0">
              <a:buNone/>
            </a:pPr>
            <a:r>
              <a:rPr lang="sv-SE" sz="2200" b="1" dirty="0">
                <a:solidFill>
                  <a:srgbClr val="0070C0"/>
                </a:solidFill>
                <a:latin typeface="Arial Narrow" panose="020B0606020202030204" pitchFamily="34" charset="0"/>
              </a:rPr>
              <a:t>Striden mot föroreningar i </a:t>
            </a:r>
            <a:r>
              <a:rPr lang="sv-SE" sz="2200" b="1" dirty="0">
                <a:solidFill>
                  <a:srgbClr val="C00000"/>
                </a:solidFill>
                <a:latin typeface="Arial Narrow" panose="020B0606020202030204" pitchFamily="34" charset="0"/>
              </a:rPr>
              <a:t>luft</a:t>
            </a:r>
            <a:r>
              <a:rPr lang="sv-SE" sz="2200" b="1" dirty="0">
                <a:solidFill>
                  <a:srgbClr val="0070C0"/>
                </a:solidFill>
                <a:latin typeface="Arial Narrow" panose="020B0606020202030204" pitchFamily="34" charset="0"/>
              </a:rPr>
              <a:t>, </a:t>
            </a:r>
            <a:r>
              <a:rPr lang="sv-SE" sz="2200" b="1" dirty="0">
                <a:solidFill>
                  <a:srgbClr val="C00000"/>
                </a:solidFill>
                <a:latin typeface="Arial Narrow" panose="020B0606020202030204" pitchFamily="34" charset="0"/>
              </a:rPr>
              <a:t>vatten</a:t>
            </a:r>
            <a:r>
              <a:rPr lang="sv-SE" sz="2200" b="1" dirty="0">
                <a:solidFill>
                  <a:srgbClr val="0070C0"/>
                </a:solidFill>
                <a:latin typeface="Arial Narrow" panose="020B0606020202030204" pitchFamily="34" charset="0"/>
              </a:rPr>
              <a:t> och </a:t>
            </a:r>
            <a:r>
              <a:rPr lang="sv-SE" sz="2200" b="1" dirty="0">
                <a:solidFill>
                  <a:srgbClr val="C00000"/>
                </a:solidFill>
                <a:latin typeface="Arial Narrow" panose="020B0606020202030204" pitchFamily="34" charset="0"/>
              </a:rPr>
              <a:t>mark</a:t>
            </a:r>
            <a:r>
              <a:rPr lang="sv-SE" sz="2200" b="1" dirty="0">
                <a:solidFill>
                  <a:srgbClr val="0070C0"/>
                </a:solidFill>
                <a:latin typeface="Arial Narrow" panose="020B0606020202030204" pitchFamily="34" charset="0"/>
              </a:rPr>
              <a:t> ska vinnas under 2018 – 2020  </a:t>
            </a:r>
            <a:endParaRPr lang="en-US" sz="2200" b="1" dirty="0">
              <a:solidFill>
                <a:srgbClr val="0070C0"/>
              </a:solidFill>
              <a:latin typeface="Arial Narrow" panose="020B0606020202030204" pitchFamily="34" charset="0"/>
            </a:endParaRPr>
          </a:p>
          <a:p>
            <a:pPr marL="0" lvl="0" indent="0">
              <a:buNone/>
            </a:pPr>
            <a:endParaRPr lang="en-US" sz="2200" b="1" dirty="0">
              <a:solidFill>
                <a:srgbClr val="0070C0"/>
              </a:solidFill>
              <a:latin typeface="Arial Narrow" panose="020B0606020202030204" pitchFamily="34" charset="0"/>
            </a:endParaRPr>
          </a:p>
          <a:p>
            <a:r>
              <a:rPr lang="sv-SE" sz="2100" b="1" dirty="0">
                <a:solidFill>
                  <a:srgbClr val="0070C0"/>
                </a:solidFill>
                <a:latin typeface="Arial Narrow" panose="020B0606020202030204" pitchFamily="34" charset="0"/>
              </a:rPr>
              <a:t>Markföroreningar:</a:t>
            </a:r>
          </a:p>
          <a:p>
            <a:pPr marL="0" indent="0">
              <a:buNone/>
            </a:pPr>
            <a:endParaRPr lang="sv-SE" sz="2100" b="1" dirty="0">
              <a:solidFill>
                <a:srgbClr val="0070C0"/>
              </a:solidFill>
              <a:latin typeface="Arial Narrow" panose="020B0606020202030204" pitchFamily="34" charset="0"/>
            </a:endParaRPr>
          </a:p>
          <a:p>
            <a:pPr>
              <a:buFont typeface="Wingdings" panose="05000000000000000000" pitchFamily="2" charset="2"/>
              <a:buChar char="Ø"/>
            </a:pPr>
            <a:r>
              <a:rPr lang="sv-SE" sz="1800" dirty="0">
                <a:solidFill>
                  <a:srgbClr val="0070C0"/>
                </a:solidFill>
                <a:latin typeface="Arial Narrow" panose="020B0606020202030204" pitchFamily="34" charset="0"/>
              </a:rPr>
              <a:t>År 2020 ska över 90% av förorenad åkermark kunna användas på ett ”säkert sätt” (</a:t>
            </a:r>
            <a:r>
              <a:rPr lang="sv-SE" sz="1800" i="1" dirty="0">
                <a:solidFill>
                  <a:srgbClr val="0070C0"/>
                </a:solidFill>
                <a:latin typeface="Arial Narrow" panose="020B0606020202030204" pitchFamily="34" charset="0"/>
              </a:rPr>
              <a:t>utan att definiera formuleringens innebörd)</a:t>
            </a:r>
          </a:p>
          <a:p>
            <a:pPr>
              <a:buFont typeface="Wingdings" panose="05000000000000000000" pitchFamily="2" charset="2"/>
              <a:buChar char="Ø"/>
            </a:pPr>
            <a:r>
              <a:rPr lang="sv-SE" sz="1800" dirty="0">
                <a:solidFill>
                  <a:srgbClr val="0070C0"/>
                </a:solidFill>
                <a:latin typeface="Arial Narrow" panose="020B0606020202030204" pitchFamily="34" charset="0"/>
              </a:rPr>
              <a:t>År 2020 ska alla städer på och över kommunal nivå kunna ta hand om allt hushållsavfall. </a:t>
            </a:r>
          </a:p>
          <a:p>
            <a:pPr>
              <a:buFont typeface="Wingdings" panose="05000000000000000000" pitchFamily="2" charset="2"/>
              <a:buChar char="Ø"/>
            </a:pPr>
            <a:r>
              <a:rPr lang="sv-SE" sz="1800" dirty="0">
                <a:solidFill>
                  <a:srgbClr val="0070C0"/>
                </a:solidFill>
                <a:latin typeface="Arial Narrow" panose="020B0606020202030204" pitchFamily="34" charset="0"/>
              </a:rPr>
              <a:t>Att hantera och förhindra illegal import av avfall ses som en förutsättning för att minska markföroreningarna.</a:t>
            </a:r>
          </a:p>
          <a:p>
            <a:endParaRPr lang="sv-SE" sz="1800" dirty="0">
              <a:solidFill>
                <a:srgbClr val="0070C0"/>
              </a:solidFill>
              <a:latin typeface="Arial Narrow" panose="020B0606020202030204" pitchFamily="34" charset="0"/>
            </a:endParaRPr>
          </a:p>
          <a:p>
            <a:pPr marL="0" indent="0">
              <a:buNone/>
            </a:pPr>
            <a:endParaRPr lang="sv-SE" sz="1800" i="1" dirty="0">
              <a:solidFill>
                <a:srgbClr val="0070C0"/>
              </a:solidFill>
              <a:latin typeface="Arial Narrow" panose="020B0606020202030204" pitchFamily="34" charset="0"/>
            </a:endParaRPr>
          </a:p>
          <a:p>
            <a:pPr>
              <a:buFont typeface="Wingdings" panose="05000000000000000000" pitchFamily="2" charset="2"/>
              <a:buChar char="Ø"/>
            </a:pPr>
            <a:endParaRPr lang="sv-SE" sz="1800" dirty="0">
              <a:solidFill>
                <a:srgbClr val="0070C0"/>
              </a:solidFill>
              <a:latin typeface="Arial Narrow" panose="020B0606020202030204" pitchFamily="34" charset="0"/>
            </a:endParaRPr>
          </a:p>
        </p:txBody>
      </p:sp>
      <p:pic>
        <p:nvPicPr>
          <p:cNvPr id="4" name="Picture 2" descr="\\beijin-em-dc-01\Shared\Common\Public_Diplomacy_Communication&amp;Press\Graphics_Presentations_Infomaterial\Logotypes\Sweden_Embassy\Logo Embassy of Sweden Beij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87" y="-169512"/>
            <a:ext cx="1830735" cy="183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55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419"/>
            <a:ext cx="8153400" cy="990600"/>
          </a:xfrm>
        </p:spPr>
        <p:txBody>
          <a:bodyPr>
            <a:normAutofit/>
          </a:bodyPr>
          <a:lstStyle/>
          <a:p>
            <a:r>
              <a:rPr lang="sv-SE" sz="2200" b="1" dirty="0">
                <a:solidFill>
                  <a:srgbClr val="0070C0"/>
                </a:solidFill>
                <a:latin typeface="Arial Rounded MT Bold" panose="020F0704030504030204" pitchFamily="34" charset="0"/>
                <a:ea typeface="+mn-ea"/>
                <a:cs typeface="Calibri Light" panose="020F0302020204030204" pitchFamily="34" charset="0"/>
              </a:rPr>
              <a:t>Kinas miljöpolitik (3.1) </a:t>
            </a:r>
            <a:br>
              <a:rPr lang="sv-SE" sz="2200" b="1" dirty="0">
                <a:solidFill>
                  <a:srgbClr val="0070C0"/>
                </a:solidFill>
                <a:latin typeface="Arial Rounded MT Bold" panose="020F0704030504030204" pitchFamily="34" charset="0"/>
                <a:ea typeface="+mn-ea"/>
                <a:cs typeface="Calibri Light" panose="020F0302020204030204" pitchFamily="34" charset="0"/>
              </a:rPr>
            </a:br>
            <a:r>
              <a:rPr lang="sv-SE" sz="2200" b="1" dirty="0">
                <a:solidFill>
                  <a:srgbClr val="C00000"/>
                </a:solidFill>
                <a:latin typeface="Arial Rounded MT Bold" panose="020F0704030504030204" pitchFamily="34" charset="0"/>
                <a:ea typeface="+mn-ea"/>
                <a:cs typeface="Calibri Light" panose="020F0302020204030204" pitchFamily="34" charset="0"/>
              </a:rPr>
              <a:t>Framsteg hittills enligt uppdatering från de två mötena …</a:t>
            </a:r>
          </a:p>
        </p:txBody>
      </p:sp>
      <p:sp>
        <p:nvSpPr>
          <p:cNvPr id="3" name="Content Placeholder 2"/>
          <p:cNvSpPr>
            <a:spLocks noGrp="1"/>
          </p:cNvSpPr>
          <p:nvPr>
            <p:ph sz="quarter" idx="1"/>
          </p:nvPr>
        </p:nvSpPr>
        <p:spPr>
          <a:xfrm>
            <a:off x="197312" y="1484784"/>
            <a:ext cx="8473802" cy="5196777"/>
          </a:xfrm>
        </p:spPr>
        <p:txBody>
          <a:bodyPr>
            <a:normAutofit/>
          </a:bodyPr>
          <a:lstStyle/>
          <a:p>
            <a:pPr lvl="0">
              <a:buFont typeface="Wingdings" panose="05000000000000000000" pitchFamily="2" charset="2"/>
              <a:buChar char="q"/>
            </a:pPr>
            <a:r>
              <a:rPr lang="sv-SE" sz="2000" b="1" dirty="0">
                <a:solidFill>
                  <a:srgbClr val="0070C0"/>
                </a:solidFill>
                <a:latin typeface="Arial Narrow" panose="020B0606020202030204" pitchFamily="34" charset="0"/>
              </a:rPr>
              <a:t>Målen som inte nås enligt 13:e femårsplan:</a:t>
            </a:r>
          </a:p>
          <a:p>
            <a:pPr>
              <a:buFont typeface="Wingdings" panose="05000000000000000000" pitchFamily="2" charset="2"/>
              <a:buChar char="Ø"/>
            </a:pPr>
            <a:r>
              <a:rPr lang="sv-SE" sz="1800" dirty="0">
                <a:solidFill>
                  <a:srgbClr val="0070C0"/>
                </a:solidFill>
                <a:latin typeface="Arial Narrow" panose="020B0606020202030204" pitchFamily="34" charset="0"/>
              </a:rPr>
              <a:t>Luftkvalitet </a:t>
            </a:r>
          </a:p>
          <a:p>
            <a:pPr>
              <a:buFont typeface="Wingdings" panose="05000000000000000000" pitchFamily="2" charset="2"/>
              <a:buChar char="Ø"/>
            </a:pPr>
            <a:r>
              <a:rPr lang="sv-SE" sz="1800" dirty="0">
                <a:solidFill>
                  <a:srgbClr val="0070C0"/>
                </a:solidFill>
                <a:latin typeface="Arial Narrow" panose="020B0606020202030204" pitchFamily="34" charset="0"/>
              </a:rPr>
              <a:t>Två vattenrelaterade mål: vattenförbrukning per BNP-enhet och vattenkvalitet</a:t>
            </a:r>
          </a:p>
          <a:p>
            <a:pPr marL="0" lvl="0" indent="0">
              <a:buNone/>
            </a:pPr>
            <a:r>
              <a:rPr lang="en-US" sz="2200" b="1" dirty="0">
                <a:solidFill>
                  <a:srgbClr val="0070C0"/>
                </a:solidFill>
                <a:latin typeface="Arial Narrow" panose="020B0606020202030204" pitchFamily="34" charset="0"/>
              </a:rPr>
              <a:t> </a:t>
            </a:r>
          </a:p>
          <a:p>
            <a:pPr>
              <a:buFont typeface="Wingdings" panose="05000000000000000000" pitchFamily="2" charset="2"/>
              <a:buChar char="q"/>
            </a:pPr>
            <a:r>
              <a:rPr lang="en-US" sz="2200" b="1" dirty="0">
                <a:solidFill>
                  <a:srgbClr val="0070C0"/>
                </a:solidFill>
                <a:latin typeface="Arial Narrow" panose="020B0606020202030204" pitchFamily="34" charset="0"/>
              </a:rPr>
              <a:t> </a:t>
            </a:r>
            <a:r>
              <a:rPr lang="en-US" sz="2000" b="1" dirty="0">
                <a:solidFill>
                  <a:srgbClr val="0070C0"/>
                </a:solidFill>
                <a:latin typeface="Arial Narrow" panose="020B0606020202030204" pitchFamily="34" charset="0"/>
              </a:rPr>
              <a:t>Nya </a:t>
            </a:r>
            <a:r>
              <a:rPr lang="sv-SE" sz="2000" b="1" dirty="0">
                <a:solidFill>
                  <a:srgbClr val="0070C0"/>
                </a:solidFill>
                <a:latin typeface="Arial Narrow" panose="020B0606020202030204" pitchFamily="34" charset="0"/>
              </a:rPr>
              <a:t>framsteg och nya initiativ som uppmärksammas under de två mötena:</a:t>
            </a:r>
          </a:p>
          <a:p>
            <a:pPr>
              <a:buFont typeface="Wingdings" panose="05000000000000000000" pitchFamily="2" charset="2"/>
              <a:buChar char="Ø"/>
            </a:pPr>
            <a:r>
              <a:rPr lang="sv-SE" sz="1800" dirty="0">
                <a:solidFill>
                  <a:srgbClr val="0070C0"/>
                </a:solidFill>
                <a:latin typeface="Arial Narrow" panose="020B0606020202030204" pitchFamily="34" charset="0"/>
              </a:rPr>
              <a:t>Minskning av mängden importerat fast avfall</a:t>
            </a:r>
          </a:p>
          <a:p>
            <a:pPr>
              <a:buFont typeface="Wingdings" panose="05000000000000000000" pitchFamily="2" charset="2"/>
              <a:buChar char="Ø"/>
            </a:pPr>
            <a:r>
              <a:rPr lang="sv-SE" sz="1800" dirty="0">
                <a:solidFill>
                  <a:srgbClr val="0070C0"/>
                </a:solidFill>
                <a:latin typeface="Arial Narrow" panose="020B0606020202030204" pitchFamily="34" charset="0"/>
              </a:rPr>
              <a:t>Ökad andel av skogsbevuxen mark</a:t>
            </a:r>
          </a:p>
          <a:p>
            <a:pPr>
              <a:buFont typeface="Wingdings" panose="05000000000000000000" pitchFamily="2" charset="2"/>
              <a:buChar char="Ø"/>
            </a:pPr>
            <a:r>
              <a:rPr lang="sv-SE" sz="1800" dirty="0">
                <a:solidFill>
                  <a:srgbClr val="0070C0"/>
                </a:solidFill>
                <a:latin typeface="Arial Narrow" panose="020B0606020202030204" pitchFamily="34" charset="0"/>
              </a:rPr>
              <a:t>Skydd av ekosystem och planering av fler nationalparker</a:t>
            </a:r>
          </a:p>
          <a:p>
            <a:pPr>
              <a:buFont typeface="Wingdings" panose="05000000000000000000" pitchFamily="2" charset="2"/>
              <a:buChar char="Ø"/>
            </a:pPr>
            <a:r>
              <a:rPr lang="sv-SE" sz="1800" dirty="0">
                <a:solidFill>
                  <a:srgbClr val="0070C0"/>
                </a:solidFill>
                <a:latin typeface="Arial Narrow" panose="020B0606020202030204" pitchFamily="34" charset="0"/>
              </a:rPr>
              <a:t>Åtgärder för översyn av blybaserade batterier</a:t>
            </a:r>
          </a:p>
          <a:p>
            <a:pPr>
              <a:buFont typeface="Wingdings" panose="05000000000000000000" pitchFamily="2" charset="2"/>
              <a:buChar char="Ø"/>
            </a:pPr>
            <a:r>
              <a:rPr lang="sv-SE" sz="1800" dirty="0">
                <a:solidFill>
                  <a:srgbClr val="0070C0"/>
                </a:solidFill>
                <a:latin typeface="Arial Narrow" panose="020B0606020202030204" pitchFamily="34" charset="0"/>
              </a:rPr>
              <a:t>Minskad användning av konstgödsel och bekämpningsmedel</a:t>
            </a:r>
          </a:p>
          <a:p>
            <a:pPr>
              <a:buFont typeface="Wingdings" panose="05000000000000000000" pitchFamily="2" charset="2"/>
              <a:buChar char="Ø"/>
            </a:pPr>
            <a:r>
              <a:rPr lang="sv-SE" sz="1800" dirty="0">
                <a:solidFill>
                  <a:srgbClr val="0070C0"/>
                </a:solidFill>
                <a:latin typeface="Arial Narrow" panose="020B0606020202030204" pitchFamily="34" charset="0"/>
              </a:rPr>
              <a:t>Det nya initiativet No-</a:t>
            </a:r>
            <a:r>
              <a:rPr lang="sv-SE" sz="1800" dirty="0" err="1">
                <a:solidFill>
                  <a:srgbClr val="0070C0"/>
                </a:solidFill>
                <a:latin typeface="Arial Narrow" panose="020B0606020202030204" pitchFamily="34" charset="0"/>
              </a:rPr>
              <a:t>waste</a:t>
            </a:r>
            <a:r>
              <a:rPr lang="sv-SE" sz="1800" dirty="0">
                <a:solidFill>
                  <a:srgbClr val="0070C0"/>
                </a:solidFill>
                <a:latin typeface="Arial Narrow" panose="020B0606020202030204" pitchFamily="34" charset="0"/>
              </a:rPr>
              <a:t> </a:t>
            </a:r>
            <a:r>
              <a:rPr lang="sv-SE" sz="1800" dirty="0" err="1">
                <a:solidFill>
                  <a:srgbClr val="0070C0"/>
                </a:solidFill>
                <a:latin typeface="Arial Narrow" panose="020B0606020202030204" pitchFamily="34" charset="0"/>
              </a:rPr>
              <a:t>cities</a:t>
            </a:r>
            <a:r>
              <a:rPr lang="sv-SE" sz="1800" dirty="0">
                <a:solidFill>
                  <a:srgbClr val="0070C0"/>
                </a:solidFill>
                <a:latin typeface="Arial Narrow" panose="020B0606020202030204" pitchFamily="34" charset="0"/>
              </a:rPr>
              <a:t> lanserades och en testperiod för subventioner till byggandet av </a:t>
            </a:r>
            <a:r>
              <a:rPr lang="sv-SE" sz="1800" dirty="0" err="1">
                <a:solidFill>
                  <a:srgbClr val="0070C0"/>
                </a:solidFill>
                <a:latin typeface="Arial Narrow" panose="020B0606020202030204" pitchFamily="34" charset="0"/>
              </a:rPr>
              <a:t>Sponge</a:t>
            </a:r>
            <a:r>
              <a:rPr lang="sv-SE" sz="1800" dirty="0">
                <a:solidFill>
                  <a:srgbClr val="0070C0"/>
                </a:solidFill>
                <a:latin typeface="Arial Narrow" panose="020B0606020202030204" pitchFamily="34" charset="0"/>
              </a:rPr>
              <a:t> </a:t>
            </a:r>
            <a:r>
              <a:rPr lang="sv-SE" sz="1800" dirty="0" err="1">
                <a:solidFill>
                  <a:srgbClr val="0070C0"/>
                </a:solidFill>
                <a:latin typeface="Arial Narrow" panose="020B0606020202030204" pitchFamily="34" charset="0"/>
              </a:rPr>
              <a:t>cities</a:t>
            </a:r>
            <a:r>
              <a:rPr lang="sv-SE" sz="1800" dirty="0">
                <a:solidFill>
                  <a:srgbClr val="0070C0"/>
                </a:solidFill>
                <a:latin typeface="Arial Narrow" panose="020B0606020202030204" pitchFamily="34" charset="0"/>
              </a:rPr>
              <a:t>. </a:t>
            </a:r>
          </a:p>
          <a:p>
            <a:pPr>
              <a:buFont typeface="Wingdings" panose="05000000000000000000" pitchFamily="2" charset="2"/>
              <a:buChar char="Ø"/>
            </a:pPr>
            <a:r>
              <a:rPr lang="sv-SE" sz="1800" dirty="0">
                <a:solidFill>
                  <a:srgbClr val="0070C0"/>
                </a:solidFill>
                <a:latin typeface="Arial Narrow" panose="020B0606020202030204" pitchFamily="34" charset="0"/>
              </a:rPr>
              <a:t>Åtgärder för en grön finansmarknad</a:t>
            </a:r>
          </a:p>
          <a:p>
            <a:pPr>
              <a:buFont typeface="Wingdings" panose="05000000000000000000" pitchFamily="2" charset="2"/>
              <a:buChar char="Ø"/>
            </a:pPr>
            <a:r>
              <a:rPr lang="sv-SE" sz="1800" dirty="0">
                <a:solidFill>
                  <a:srgbClr val="0070C0"/>
                </a:solidFill>
                <a:latin typeface="Arial Narrow" panose="020B0606020202030204" pitchFamily="34" charset="0"/>
              </a:rPr>
              <a:t>Leverantörskedjor för gröna produkter och standarder och certifieringar</a:t>
            </a:r>
            <a:endParaRPr lang="en-US" sz="1800" dirty="0">
              <a:solidFill>
                <a:srgbClr val="0070C0"/>
              </a:solidFill>
              <a:latin typeface="Arial Narrow" panose="020B0606020202030204" pitchFamily="34" charset="0"/>
            </a:endParaRPr>
          </a:p>
        </p:txBody>
      </p:sp>
      <p:pic>
        <p:nvPicPr>
          <p:cNvPr id="4" name="Picture 2" descr="\\beijin-em-dc-01\Shared\Common\Public_Diplomacy_Communication&amp;Press\Graphics_Presentations_Infomaterial\Logotypes\Sweden_Embassy\Logo Embassy of Sweden Beij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87" y="-169512"/>
            <a:ext cx="1830735" cy="183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924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419"/>
            <a:ext cx="8153400" cy="990600"/>
          </a:xfrm>
        </p:spPr>
        <p:txBody>
          <a:bodyPr>
            <a:normAutofit/>
          </a:bodyPr>
          <a:lstStyle/>
          <a:p>
            <a:r>
              <a:rPr lang="sv-SE" sz="2200" b="1" dirty="0">
                <a:solidFill>
                  <a:srgbClr val="0070C0"/>
                </a:solidFill>
                <a:latin typeface="Arial Rounded MT Bold" panose="020F0704030504030204" pitchFamily="34" charset="0"/>
                <a:ea typeface="+mn-ea"/>
                <a:cs typeface="Calibri Light" panose="020F0302020204030204" pitchFamily="34" charset="0"/>
              </a:rPr>
              <a:t>Kinas miljöpolitik (4) </a:t>
            </a:r>
            <a:br>
              <a:rPr lang="sv-SE" sz="2200" b="1" dirty="0">
                <a:solidFill>
                  <a:srgbClr val="0070C0"/>
                </a:solidFill>
                <a:latin typeface="Arial Rounded MT Bold" panose="020F0704030504030204" pitchFamily="34" charset="0"/>
                <a:ea typeface="+mn-ea"/>
                <a:cs typeface="Calibri Light" panose="020F0302020204030204" pitchFamily="34" charset="0"/>
              </a:rPr>
            </a:br>
            <a:r>
              <a:rPr lang="sv-SE" sz="2200" b="1" dirty="0">
                <a:solidFill>
                  <a:srgbClr val="C00000"/>
                </a:solidFill>
                <a:latin typeface="Arial Rounded MT Bold" panose="020F0704030504030204" pitchFamily="34" charset="0"/>
                <a:ea typeface="+mn-ea"/>
                <a:cs typeface="Calibri Light" panose="020F0302020204030204" pitchFamily="34" charset="0"/>
              </a:rPr>
              <a:t>Fortsatt arbete enligt uppdatering från de två mötena …</a:t>
            </a:r>
          </a:p>
        </p:txBody>
      </p:sp>
      <p:sp>
        <p:nvSpPr>
          <p:cNvPr id="3" name="Content Placeholder 2"/>
          <p:cNvSpPr>
            <a:spLocks noGrp="1"/>
          </p:cNvSpPr>
          <p:nvPr>
            <p:ph sz="quarter" idx="1"/>
          </p:nvPr>
        </p:nvSpPr>
        <p:spPr>
          <a:xfrm>
            <a:off x="359532" y="1643792"/>
            <a:ext cx="8460940" cy="4953559"/>
          </a:xfrm>
        </p:spPr>
        <p:txBody>
          <a:bodyPr>
            <a:normAutofit fontScale="92500" lnSpcReduction="10000"/>
          </a:bodyPr>
          <a:lstStyle/>
          <a:p>
            <a:pPr>
              <a:buFont typeface="Wingdings" panose="05000000000000000000" pitchFamily="2" charset="2"/>
              <a:buChar char="q"/>
            </a:pPr>
            <a:r>
              <a:rPr lang="sv-SE" sz="2200" b="1" dirty="0">
                <a:solidFill>
                  <a:srgbClr val="0070C0"/>
                </a:solidFill>
                <a:latin typeface="Arial Narrow" panose="020B0606020202030204" pitchFamily="34" charset="0"/>
              </a:rPr>
              <a:t>7 fortsatta nyckelkampanjer:  </a:t>
            </a:r>
          </a:p>
          <a:p>
            <a:pPr>
              <a:buFont typeface="Wingdings" panose="05000000000000000000" pitchFamily="2" charset="2"/>
              <a:buChar char="Ø"/>
            </a:pPr>
            <a:r>
              <a:rPr lang="sv-SE" sz="1800" dirty="0">
                <a:solidFill>
                  <a:srgbClr val="0070C0"/>
                </a:solidFill>
                <a:latin typeface="Arial Narrow" panose="020B0606020202030204" pitchFamily="34" charset="0"/>
              </a:rPr>
              <a:t>Striden för en blå himmel</a:t>
            </a:r>
          </a:p>
          <a:p>
            <a:pPr>
              <a:buFont typeface="Wingdings" panose="05000000000000000000" pitchFamily="2" charset="2"/>
              <a:buChar char="Ø"/>
            </a:pPr>
            <a:r>
              <a:rPr lang="sv-SE" sz="1800" dirty="0">
                <a:solidFill>
                  <a:srgbClr val="0070C0"/>
                </a:solidFill>
                <a:latin typeface="Arial Narrow" panose="020B0606020202030204" pitchFamily="34" charset="0"/>
              </a:rPr>
              <a:t>Utsläppskontroll av diesellastbilar</a:t>
            </a:r>
          </a:p>
          <a:p>
            <a:pPr>
              <a:buFont typeface="Wingdings" panose="05000000000000000000" pitchFamily="2" charset="2"/>
              <a:buChar char="Ø"/>
            </a:pPr>
            <a:r>
              <a:rPr lang="sv-SE" sz="1800" dirty="0">
                <a:solidFill>
                  <a:srgbClr val="0070C0"/>
                </a:solidFill>
                <a:latin typeface="Arial Narrow" panose="020B0606020202030204" pitchFamily="34" charset="0"/>
              </a:rPr>
              <a:t>Skydd och återställande av </a:t>
            </a:r>
            <a:r>
              <a:rPr lang="sv-SE" sz="1800" dirty="0" err="1">
                <a:solidFill>
                  <a:srgbClr val="0070C0"/>
                </a:solidFill>
                <a:latin typeface="Arial Narrow" panose="020B0606020202030204" pitchFamily="34" charset="0"/>
              </a:rPr>
              <a:t>Yangtzefloden</a:t>
            </a:r>
            <a:r>
              <a:rPr lang="sv-SE" sz="1800" dirty="0">
                <a:solidFill>
                  <a:srgbClr val="0070C0"/>
                </a:solidFill>
                <a:latin typeface="Arial Narrow" panose="020B0606020202030204" pitchFamily="34" charset="0"/>
              </a:rPr>
              <a:t> </a:t>
            </a:r>
          </a:p>
          <a:p>
            <a:pPr>
              <a:buFont typeface="Wingdings" panose="05000000000000000000" pitchFamily="2" charset="2"/>
              <a:buChar char="Ø"/>
            </a:pPr>
            <a:r>
              <a:rPr lang="sv-SE" sz="1800" dirty="0">
                <a:solidFill>
                  <a:srgbClr val="0070C0"/>
                </a:solidFill>
                <a:latin typeface="Arial Narrow" panose="020B0606020202030204" pitchFamily="34" charset="0"/>
              </a:rPr>
              <a:t>Stridenmot föroreningar i havsviken </a:t>
            </a:r>
            <a:r>
              <a:rPr lang="sv-SE" sz="1800" dirty="0" err="1">
                <a:solidFill>
                  <a:srgbClr val="0070C0"/>
                </a:solidFill>
                <a:latin typeface="Arial Narrow" panose="020B0606020202030204" pitchFamily="34" charset="0"/>
              </a:rPr>
              <a:t>Bohai</a:t>
            </a:r>
            <a:r>
              <a:rPr lang="sv-SE" sz="1800" dirty="0">
                <a:solidFill>
                  <a:srgbClr val="0070C0"/>
                </a:solidFill>
                <a:latin typeface="Arial Narrow" panose="020B0606020202030204" pitchFamily="34" charset="0"/>
              </a:rPr>
              <a:t> </a:t>
            </a:r>
          </a:p>
          <a:p>
            <a:pPr>
              <a:buFont typeface="Wingdings" panose="05000000000000000000" pitchFamily="2" charset="2"/>
              <a:buChar char="Ø"/>
            </a:pPr>
            <a:r>
              <a:rPr lang="sv-SE" sz="1800" dirty="0">
                <a:solidFill>
                  <a:srgbClr val="0070C0"/>
                </a:solidFill>
                <a:latin typeface="Arial Narrow" panose="020B0606020202030204" pitchFamily="34" charset="0"/>
              </a:rPr>
              <a:t>Kampanjen för urbant, svart, illaluktande vatten</a:t>
            </a:r>
          </a:p>
          <a:p>
            <a:pPr>
              <a:buFont typeface="Wingdings" panose="05000000000000000000" pitchFamily="2" charset="2"/>
              <a:buChar char="Ø"/>
            </a:pPr>
            <a:r>
              <a:rPr lang="sv-SE" sz="1800" dirty="0">
                <a:solidFill>
                  <a:srgbClr val="0070C0"/>
                </a:solidFill>
                <a:latin typeface="Arial Narrow" panose="020B0606020202030204" pitchFamily="34" charset="0"/>
              </a:rPr>
              <a:t>Striden för skydd av vattenkällor</a:t>
            </a:r>
          </a:p>
          <a:p>
            <a:pPr>
              <a:buFont typeface="Wingdings" panose="05000000000000000000" pitchFamily="2" charset="2"/>
              <a:buChar char="Ø"/>
            </a:pPr>
            <a:r>
              <a:rPr lang="sv-SE" sz="1800" dirty="0">
                <a:solidFill>
                  <a:srgbClr val="0070C0"/>
                </a:solidFill>
                <a:latin typeface="Arial Narrow" panose="020B0606020202030204" pitchFamily="34" charset="0"/>
              </a:rPr>
              <a:t>Kontroll av jordbruks- och landsbygdsrelaterade utsläpp </a:t>
            </a:r>
          </a:p>
          <a:p>
            <a:pPr>
              <a:buFont typeface="Wingdings" panose="05000000000000000000" pitchFamily="2" charset="2"/>
              <a:buChar char="Ø"/>
            </a:pPr>
            <a:endParaRPr lang="sv-SE" sz="1800" dirty="0">
              <a:solidFill>
                <a:srgbClr val="FF0000"/>
              </a:solidFill>
              <a:latin typeface="Arial Narrow" panose="020B0606020202030204" pitchFamily="34" charset="0"/>
            </a:endParaRPr>
          </a:p>
          <a:p>
            <a:pPr marL="0" indent="0">
              <a:buNone/>
            </a:pPr>
            <a:endParaRPr lang="sv-SE" sz="2000" b="1" dirty="0">
              <a:solidFill>
                <a:srgbClr val="0070C0"/>
              </a:solidFill>
              <a:latin typeface="Arial Narrow" panose="020B0606020202030204" pitchFamily="34" charset="0"/>
            </a:endParaRPr>
          </a:p>
          <a:p>
            <a:pPr>
              <a:buFont typeface="Wingdings" panose="05000000000000000000" pitchFamily="2" charset="2"/>
              <a:buChar char="q"/>
            </a:pPr>
            <a:r>
              <a:rPr lang="sv-SE" sz="2200" b="1" dirty="0">
                <a:solidFill>
                  <a:srgbClr val="0070C0"/>
                </a:solidFill>
                <a:latin typeface="Arial Narrow" panose="020B0606020202030204" pitchFamily="34" charset="0"/>
              </a:rPr>
              <a:t>Ökade anslag:</a:t>
            </a:r>
          </a:p>
          <a:p>
            <a:pPr>
              <a:buFont typeface="Wingdings" panose="05000000000000000000" pitchFamily="2" charset="2"/>
              <a:buChar char="Ø"/>
            </a:pPr>
            <a:r>
              <a:rPr lang="sv-SE" sz="1800" dirty="0">
                <a:solidFill>
                  <a:srgbClr val="0070C0"/>
                </a:solidFill>
                <a:latin typeface="Arial Narrow" panose="020B0606020202030204" pitchFamily="34" charset="0"/>
              </a:rPr>
              <a:t>För bekämpning av luftföroreningar: med 45%, till 30 miljarder CNY. </a:t>
            </a:r>
          </a:p>
          <a:p>
            <a:pPr>
              <a:buFont typeface="Wingdings" panose="05000000000000000000" pitchFamily="2" charset="2"/>
              <a:buChar char="Ø"/>
            </a:pPr>
            <a:r>
              <a:rPr lang="sv-SE" sz="1800" dirty="0">
                <a:solidFill>
                  <a:srgbClr val="0070C0"/>
                </a:solidFill>
                <a:latin typeface="Arial Narrow" panose="020B0606020202030204" pitchFamily="34" charset="0"/>
              </a:rPr>
              <a:t>För bekämpning av vattenföroreningar: med 25%, till 25 miljarder CNY</a:t>
            </a:r>
          </a:p>
          <a:p>
            <a:pPr>
              <a:buFont typeface="Wingdings" panose="05000000000000000000" pitchFamily="2" charset="2"/>
              <a:buChar char="Ø"/>
            </a:pPr>
            <a:r>
              <a:rPr lang="sv-SE" sz="1800" dirty="0">
                <a:solidFill>
                  <a:srgbClr val="0070C0"/>
                </a:solidFill>
                <a:latin typeface="Arial Narrow" panose="020B0606020202030204" pitchFamily="34" charset="0"/>
              </a:rPr>
              <a:t>För bekämpning av markföroreningar: med 43%, till 5 miljarder CNY </a:t>
            </a:r>
          </a:p>
        </p:txBody>
      </p:sp>
      <p:pic>
        <p:nvPicPr>
          <p:cNvPr id="4" name="Picture 2" descr="\\beijin-em-dc-01\Shared\Common\Public_Diplomacy_Communication&amp;Press\Graphics_Presentations_Infomaterial\Logotypes\Sweden_Embassy\Logo Embassy of Sweden Beij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87" y="-169512"/>
            <a:ext cx="1830735" cy="183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941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419"/>
            <a:ext cx="8153400" cy="990600"/>
          </a:xfrm>
        </p:spPr>
        <p:txBody>
          <a:bodyPr>
            <a:normAutofit/>
          </a:bodyPr>
          <a:lstStyle/>
          <a:p>
            <a:r>
              <a:rPr lang="sv-SE" sz="2200" b="1" dirty="0">
                <a:solidFill>
                  <a:srgbClr val="0070C0"/>
                </a:solidFill>
                <a:latin typeface="Arial Rounded MT Bold" panose="020F0704030504030204" pitchFamily="34" charset="0"/>
                <a:ea typeface="+mn-ea"/>
                <a:cs typeface="Calibri Light" panose="020F0302020204030204" pitchFamily="34" charset="0"/>
              </a:rPr>
              <a:t>Kinas miljösituation och miljöpolitik (5.1) </a:t>
            </a:r>
            <a:br>
              <a:rPr lang="sv-SE" sz="2200" b="1" dirty="0">
                <a:solidFill>
                  <a:srgbClr val="0070C0"/>
                </a:solidFill>
                <a:latin typeface="Arial Rounded MT Bold" panose="020F0704030504030204" pitchFamily="34" charset="0"/>
                <a:ea typeface="+mn-ea"/>
                <a:cs typeface="Calibri Light" panose="020F0302020204030204" pitchFamily="34" charset="0"/>
              </a:rPr>
            </a:br>
            <a:r>
              <a:rPr lang="sv-SE" sz="2200" b="1" dirty="0">
                <a:solidFill>
                  <a:srgbClr val="C00000"/>
                </a:solidFill>
                <a:latin typeface="Arial Rounded MT Bold" panose="020F0704030504030204" pitchFamily="34" charset="0"/>
                <a:ea typeface="+mn-ea"/>
                <a:cs typeface="Calibri Light" panose="020F0302020204030204" pitchFamily="34" charset="0"/>
              </a:rPr>
              <a:t>Utmaningar och huvudfrågor framöver – Klimat </a:t>
            </a:r>
          </a:p>
        </p:txBody>
      </p:sp>
      <p:sp>
        <p:nvSpPr>
          <p:cNvPr id="3" name="Content Placeholder 2"/>
          <p:cNvSpPr>
            <a:spLocks noGrp="1"/>
          </p:cNvSpPr>
          <p:nvPr>
            <p:ph sz="quarter" idx="1"/>
          </p:nvPr>
        </p:nvSpPr>
        <p:spPr>
          <a:xfrm>
            <a:off x="359532" y="1643792"/>
            <a:ext cx="8460940" cy="4953559"/>
          </a:xfrm>
        </p:spPr>
        <p:txBody>
          <a:bodyPr>
            <a:normAutofit/>
          </a:bodyPr>
          <a:lstStyle/>
          <a:p>
            <a:pPr marL="0" indent="0">
              <a:buNone/>
            </a:pPr>
            <a:endParaRPr lang="sv-SE" sz="2000" b="1" dirty="0">
              <a:solidFill>
                <a:srgbClr val="0070C0"/>
              </a:solidFill>
              <a:latin typeface="Arial Narrow" panose="020B0606020202030204" pitchFamily="34" charset="0"/>
            </a:endParaRPr>
          </a:p>
          <a:p>
            <a:pPr marL="0" indent="0">
              <a:buNone/>
            </a:pPr>
            <a:endParaRPr lang="sv-SE" sz="2000" b="1" dirty="0">
              <a:solidFill>
                <a:srgbClr val="0070C0"/>
              </a:solidFill>
              <a:latin typeface="Arial Narrow" panose="020B0606020202030204" pitchFamily="34" charset="0"/>
            </a:endParaRPr>
          </a:p>
        </p:txBody>
      </p:sp>
      <p:pic>
        <p:nvPicPr>
          <p:cNvPr id="4" name="Picture 2" descr="\\beijin-em-dc-01\Shared\Common\Public_Diplomacy_Communication&amp;Press\Graphics_Presentations_Infomaterial\Logotypes\Sweden_Embassy\Logo Embassy of Sweden Beij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87" y="-169512"/>
            <a:ext cx="1830735" cy="18307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D1C8023-9E66-4387-8001-E979D86AF87D}"/>
              </a:ext>
            </a:extLst>
          </p:cNvPr>
          <p:cNvSpPr/>
          <p:nvPr/>
        </p:nvSpPr>
        <p:spPr>
          <a:xfrm>
            <a:off x="1917422" y="1661223"/>
            <a:ext cx="4508607" cy="400110"/>
          </a:xfrm>
          <a:prstGeom prst="rect">
            <a:avLst/>
          </a:prstGeom>
        </p:spPr>
        <p:txBody>
          <a:bodyPr wrap="none">
            <a:spAutoFit/>
          </a:bodyPr>
          <a:lstStyle/>
          <a:p>
            <a:pPr algn="ctr"/>
            <a:r>
              <a:rPr lang="en-US" sz="2000" b="1" dirty="0">
                <a:solidFill>
                  <a:srgbClr val="0070C0"/>
                </a:solidFill>
                <a:latin typeface="Arial Narrow" panose="020B0606020202030204" pitchFamily="34" charset="0"/>
              </a:rPr>
              <a:t>Hybrid of Carbon Market and Carbon Tax ? </a:t>
            </a:r>
            <a:endParaRPr lang="en-GB" sz="2000" b="1" dirty="0">
              <a:solidFill>
                <a:srgbClr val="0070C0"/>
              </a:solidFill>
              <a:latin typeface="Arial Narrow" panose="020B0606020202030204" pitchFamily="34" charset="0"/>
            </a:endParaRPr>
          </a:p>
        </p:txBody>
      </p:sp>
      <p:graphicFrame>
        <p:nvGraphicFramePr>
          <p:cNvPr id="6" name="Chart 5">
            <a:extLst>
              <a:ext uri="{FF2B5EF4-FFF2-40B4-BE49-F238E27FC236}">
                <a16:creationId xmlns:a16="http://schemas.microsoft.com/office/drawing/2014/main" id="{8A5017B8-2A10-4E9A-8E78-BDDEF0A38633}"/>
              </a:ext>
            </a:extLst>
          </p:cNvPr>
          <p:cNvGraphicFramePr/>
          <p:nvPr>
            <p:extLst>
              <p:ext uri="{D42A27DB-BD31-4B8C-83A1-F6EECF244321}">
                <p14:modId xmlns:p14="http://schemas.microsoft.com/office/powerpoint/2010/main" val="4046079977"/>
              </p:ext>
            </p:extLst>
          </p:nvPr>
        </p:nvGraphicFramePr>
        <p:xfrm>
          <a:off x="1331640" y="2114241"/>
          <a:ext cx="6192688" cy="293945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41685383-B826-45FE-A452-BA729B489EAB}"/>
              </a:ext>
            </a:extLst>
          </p:cNvPr>
          <p:cNvSpPr txBox="1"/>
          <p:nvPr/>
        </p:nvSpPr>
        <p:spPr>
          <a:xfrm>
            <a:off x="287524" y="5137454"/>
            <a:ext cx="8604956" cy="1754326"/>
          </a:xfrm>
          <a:prstGeom prst="rect">
            <a:avLst/>
          </a:prstGeom>
          <a:noFill/>
        </p:spPr>
        <p:txBody>
          <a:bodyPr wrap="square" rtlCol="0">
            <a:spAutoFit/>
          </a:bodyPr>
          <a:lstStyle/>
          <a:p>
            <a:pPr marL="285750" indent="-285750">
              <a:buFont typeface="Wingdings" panose="05000000000000000000" pitchFamily="2" charset="2"/>
              <a:buChar char="Ø"/>
            </a:pPr>
            <a:r>
              <a:rPr lang="sv-SE" dirty="0">
                <a:solidFill>
                  <a:srgbClr val="0070C0"/>
                </a:solidFill>
                <a:latin typeface="Arial Narrow" panose="020B0606020202030204" pitchFamily="34" charset="0"/>
              </a:rPr>
              <a:t>Kina har nu två år i förtid nått målet att minska koldioxidutsläppen per BNP-enhet mellan 40-45%, sett från 2005 års nivåer.</a:t>
            </a:r>
          </a:p>
          <a:p>
            <a:endParaRPr lang="en-GB" dirty="0">
              <a:solidFill>
                <a:srgbClr val="0070C0"/>
              </a:solidFill>
              <a:latin typeface="Arial Narrow" panose="020B0606020202030204" pitchFamily="34" charset="0"/>
            </a:endParaRPr>
          </a:p>
          <a:p>
            <a:pPr marL="285750" indent="-285750">
              <a:buFont typeface="Wingdings" panose="05000000000000000000" pitchFamily="2" charset="2"/>
              <a:buChar char="Ø"/>
            </a:pPr>
            <a:r>
              <a:rPr lang="sv-SE" dirty="0">
                <a:solidFill>
                  <a:srgbClr val="0070C0"/>
                </a:solidFill>
              </a:rPr>
              <a:t>7 </a:t>
            </a:r>
            <a:r>
              <a:rPr lang="sv-SE" dirty="0">
                <a:solidFill>
                  <a:srgbClr val="0070C0"/>
                </a:solidFill>
                <a:latin typeface="Arial Narrow" panose="020B0606020202030204" pitchFamily="34" charset="0"/>
              </a:rPr>
              <a:t>piloter sedan 2011 som omfattade 264 millioner ton CO2e.</a:t>
            </a:r>
          </a:p>
          <a:p>
            <a:endParaRPr lang="sv-SE" dirty="0">
              <a:solidFill>
                <a:srgbClr val="0070C0"/>
              </a:solidFill>
              <a:latin typeface="Arial Narrow" panose="020B0606020202030204" pitchFamily="34" charset="0"/>
            </a:endParaRPr>
          </a:p>
          <a:p>
            <a:pPr marL="285750" indent="-285750">
              <a:buFont typeface="Wingdings" panose="05000000000000000000" pitchFamily="2" charset="2"/>
              <a:buChar char="Ø"/>
            </a:pPr>
            <a:r>
              <a:rPr lang="sv-SE" dirty="0">
                <a:solidFill>
                  <a:srgbClr val="0070C0"/>
                </a:solidFill>
                <a:latin typeface="Arial Narrow" panose="020B0606020202030204" pitchFamily="34" charset="0"/>
              </a:rPr>
              <a:t> </a:t>
            </a:r>
            <a:r>
              <a:rPr lang="sv-SE" b="1" dirty="0">
                <a:solidFill>
                  <a:srgbClr val="C00000"/>
                </a:solidFill>
                <a:latin typeface="Arial Narrow" panose="020B0606020202030204" pitchFamily="34" charset="0"/>
              </a:rPr>
              <a:t>MEN det räcker inte för att minska CO2-utsläpp i den takt som krävs</a:t>
            </a:r>
          </a:p>
        </p:txBody>
      </p:sp>
    </p:spTree>
    <p:extLst>
      <p:ext uri="{BB962C8B-B14F-4D97-AF65-F5344CB8AC3E}">
        <p14:creationId xmlns:p14="http://schemas.microsoft.com/office/powerpoint/2010/main" val="340646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7" y="11151"/>
            <a:ext cx="8153400" cy="990600"/>
          </a:xfrm>
        </p:spPr>
        <p:txBody>
          <a:bodyPr>
            <a:normAutofit fontScale="90000"/>
          </a:bodyPr>
          <a:lstStyle/>
          <a:p>
            <a:r>
              <a:rPr lang="sv-SE" sz="2200" b="1" dirty="0">
                <a:solidFill>
                  <a:srgbClr val="0070C0"/>
                </a:solidFill>
                <a:latin typeface="Arial Rounded MT Bold" panose="020F0704030504030204" pitchFamily="34" charset="0"/>
                <a:ea typeface="+mn-ea"/>
                <a:cs typeface="Calibri Light" panose="020F0302020204030204" pitchFamily="34" charset="0"/>
              </a:rPr>
              <a:t>Kinas miljösituation och miljöpolitik (5.2) </a:t>
            </a:r>
            <a:br>
              <a:rPr lang="sv-SE" sz="2200" b="1" dirty="0">
                <a:solidFill>
                  <a:srgbClr val="0070C0"/>
                </a:solidFill>
                <a:latin typeface="Arial Rounded MT Bold" panose="020F0704030504030204" pitchFamily="34" charset="0"/>
                <a:ea typeface="+mn-ea"/>
                <a:cs typeface="Calibri Light" panose="020F0302020204030204" pitchFamily="34" charset="0"/>
              </a:rPr>
            </a:br>
            <a:r>
              <a:rPr lang="sv-SE" sz="2200" b="1" dirty="0">
                <a:solidFill>
                  <a:srgbClr val="C00000"/>
                </a:solidFill>
                <a:latin typeface="Arial Rounded MT Bold" panose="020F0704030504030204" pitchFamily="34" charset="0"/>
                <a:ea typeface="+mn-ea"/>
                <a:cs typeface="Calibri Light" panose="020F0302020204030204" pitchFamily="34" charset="0"/>
              </a:rPr>
              <a:t>Utmaningar och huvudfrågor framöver – Biologisk mångfald  </a:t>
            </a:r>
          </a:p>
        </p:txBody>
      </p:sp>
      <p:sp>
        <p:nvSpPr>
          <p:cNvPr id="3" name="Content Placeholder 2"/>
          <p:cNvSpPr>
            <a:spLocks noGrp="1"/>
          </p:cNvSpPr>
          <p:nvPr>
            <p:ph sz="quarter" idx="1"/>
          </p:nvPr>
        </p:nvSpPr>
        <p:spPr>
          <a:xfrm>
            <a:off x="359532" y="1643792"/>
            <a:ext cx="8460940" cy="4953559"/>
          </a:xfrm>
        </p:spPr>
        <p:txBody>
          <a:bodyPr>
            <a:normAutofit/>
          </a:bodyPr>
          <a:lstStyle/>
          <a:p>
            <a:pPr marL="0" indent="0">
              <a:buNone/>
            </a:pPr>
            <a:endParaRPr lang="sv-SE" sz="2000" b="1" dirty="0">
              <a:solidFill>
                <a:srgbClr val="0070C0"/>
              </a:solidFill>
              <a:latin typeface="Arial Narrow" panose="020B0606020202030204" pitchFamily="34" charset="0"/>
            </a:endParaRPr>
          </a:p>
          <a:p>
            <a:pPr marL="0" indent="0">
              <a:buNone/>
            </a:pPr>
            <a:endParaRPr lang="sv-SE" sz="2000" b="1" dirty="0">
              <a:solidFill>
                <a:srgbClr val="0070C0"/>
              </a:solidFill>
              <a:latin typeface="Arial Narrow" panose="020B0606020202030204" pitchFamily="34" charset="0"/>
            </a:endParaRPr>
          </a:p>
        </p:txBody>
      </p:sp>
      <p:pic>
        <p:nvPicPr>
          <p:cNvPr id="4" name="Picture 2" descr="\\beijin-em-dc-01\Shared\Common\Public_Diplomacy_Communication&amp;Press\Graphics_Presentations_Infomaterial\Logotypes\Sweden_Embassy\Logo Embassy of Sweden Beij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6221" y="-170321"/>
            <a:ext cx="1830735" cy="18307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E06215A-D8EA-4799-B335-63FFD545493E}"/>
              </a:ext>
            </a:extLst>
          </p:cNvPr>
          <p:cNvPicPr>
            <a:picLocks noChangeAspect="1"/>
          </p:cNvPicPr>
          <p:nvPr/>
        </p:nvPicPr>
        <p:blipFill>
          <a:blip r:embed="rId4"/>
          <a:stretch>
            <a:fillRect/>
          </a:stretch>
        </p:blipFill>
        <p:spPr>
          <a:xfrm>
            <a:off x="755576" y="2286650"/>
            <a:ext cx="7164288" cy="3986128"/>
          </a:xfrm>
          <a:prstGeom prst="rect">
            <a:avLst/>
          </a:prstGeom>
        </p:spPr>
      </p:pic>
      <p:sp>
        <p:nvSpPr>
          <p:cNvPr id="6" name="TextBox 5">
            <a:extLst>
              <a:ext uri="{FF2B5EF4-FFF2-40B4-BE49-F238E27FC236}">
                <a16:creationId xmlns:a16="http://schemas.microsoft.com/office/drawing/2014/main" id="{7D5E0461-A25C-4038-A9AB-F8D4765512D3}"/>
              </a:ext>
            </a:extLst>
          </p:cNvPr>
          <p:cNvSpPr txBox="1"/>
          <p:nvPr/>
        </p:nvSpPr>
        <p:spPr>
          <a:xfrm>
            <a:off x="3691408" y="6288659"/>
            <a:ext cx="5129064" cy="369332"/>
          </a:xfrm>
          <a:prstGeom prst="rect">
            <a:avLst/>
          </a:prstGeom>
          <a:noFill/>
        </p:spPr>
        <p:txBody>
          <a:bodyPr wrap="square" rtlCol="0">
            <a:spAutoFit/>
          </a:bodyPr>
          <a:lstStyle/>
          <a:p>
            <a:pPr algn="r"/>
            <a:r>
              <a:rPr lang="en-GB" i="1" dirty="0" err="1">
                <a:solidFill>
                  <a:srgbClr val="0070C0"/>
                </a:solidFill>
                <a:latin typeface="Arial Narrow" panose="020B0606020202030204" pitchFamily="34" charset="0"/>
              </a:rPr>
              <a:t>Källa</a:t>
            </a:r>
            <a:r>
              <a:rPr lang="en-GB" i="1" dirty="0">
                <a:solidFill>
                  <a:srgbClr val="0070C0"/>
                </a:solidFill>
                <a:latin typeface="Arial Narrow" panose="020B0606020202030204" pitchFamily="34" charset="0"/>
              </a:rPr>
              <a:t>: WWF  </a:t>
            </a:r>
          </a:p>
        </p:txBody>
      </p:sp>
      <p:sp>
        <p:nvSpPr>
          <p:cNvPr id="7" name="TextBox 6">
            <a:extLst>
              <a:ext uri="{FF2B5EF4-FFF2-40B4-BE49-F238E27FC236}">
                <a16:creationId xmlns:a16="http://schemas.microsoft.com/office/drawing/2014/main" id="{75ACC61B-0580-48CF-BE59-5A7E4F5B4C92}"/>
              </a:ext>
            </a:extLst>
          </p:cNvPr>
          <p:cNvSpPr txBox="1"/>
          <p:nvPr/>
        </p:nvSpPr>
        <p:spPr>
          <a:xfrm>
            <a:off x="2025470" y="1678545"/>
            <a:ext cx="5129064" cy="400110"/>
          </a:xfrm>
          <a:prstGeom prst="rect">
            <a:avLst/>
          </a:prstGeom>
          <a:noFill/>
        </p:spPr>
        <p:txBody>
          <a:bodyPr wrap="square" rtlCol="0">
            <a:spAutoFit/>
          </a:bodyPr>
          <a:lstStyle/>
          <a:p>
            <a:pPr algn="ctr"/>
            <a:r>
              <a:rPr lang="en-GB" sz="2000" b="1" dirty="0">
                <a:solidFill>
                  <a:srgbClr val="0070C0"/>
                </a:solidFill>
                <a:latin typeface="Arial Narrow" panose="020B0606020202030204" pitchFamily="34" charset="0"/>
              </a:rPr>
              <a:t>CBD COP 15  in 2020 and China   </a:t>
            </a:r>
          </a:p>
        </p:txBody>
      </p:sp>
    </p:spTree>
    <p:extLst>
      <p:ext uri="{BB962C8B-B14F-4D97-AF65-F5344CB8AC3E}">
        <p14:creationId xmlns:p14="http://schemas.microsoft.com/office/powerpoint/2010/main" val="125949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419"/>
            <a:ext cx="8153400" cy="990600"/>
          </a:xfrm>
        </p:spPr>
        <p:txBody>
          <a:bodyPr>
            <a:normAutofit/>
          </a:bodyPr>
          <a:lstStyle/>
          <a:p>
            <a:r>
              <a:rPr lang="sv-SE" sz="2200" b="1" dirty="0">
                <a:solidFill>
                  <a:srgbClr val="0070C0"/>
                </a:solidFill>
                <a:latin typeface="Arial Rounded MT Bold" panose="020F0704030504030204" pitchFamily="34" charset="0"/>
                <a:ea typeface="+mn-ea"/>
                <a:cs typeface="Calibri Light" panose="020F0302020204030204" pitchFamily="34" charset="0"/>
              </a:rPr>
              <a:t>Kinas miljösituation och miljöpolitik (5.3) </a:t>
            </a:r>
            <a:br>
              <a:rPr lang="sv-SE" sz="2200" b="1" dirty="0">
                <a:solidFill>
                  <a:srgbClr val="0070C0"/>
                </a:solidFill>
                <a:latin typeface="Arial Rounded MT Bold" panose="020F0704030504030204" pitchFamily="34" charset="0"/>
                <a:ea typeface="+mn-ea"/>
                <a:cs typeface="Calibri Light" panose="020F0302020204030204" pitchFamily="34" charset="0"/>
              </a:rPr>
            </a:br>
            <a:r>
              <a:rPr lang="sv-SE" sz="2200" b="1" dirty="0">
                <a:solidFill>
                  <a:srgbClr val="C00000"/>
                </a:solidFill>
                <a:latin typeface="Arial Rounded MT Bold" panose="020F0704030504030204" pitchFamily="34" charset="0"/>
                <a:ea typeface="+mn-ea"/>
                <a:cs typeface="Calibri Light" panose="020F0302020204030204" pitchFamily="34" charset="0"/>
              </a:rPr>
              <a:t>Utmaningar och huvudfrågor framöver – </a:t>
            </a:r>
            <a:r>
              <a:rPr lang="sv-SE" sz="2200" b="1" dirty="0" err="1">
                <a:solidFill>
                  <a:srgbClr val="C00000"/>
                </a:solidFill>
                <a:latin typeface="Arial Rounded MT Bold" panose="020F0704030504030204" pitchFamily="34" charset="0"/>
                <a:ea typeface="+mn-ea"/>
                <a:cs typeface="Calibri Light" panose="020F0302020204030204" pitchFamily="34" charset="0"/>
              </a:rPr>
              <a:t>Belt</a:t>
            </a:r>
            <a:r>
              <a:rPr lang="sv-SE" sz="2200" b="1" dirty="0">
                <a:solidFill>
                  <a:srgbClr val="C00000"/>
                </a:solidFill>
                <a:latin typeface="Arial Rounded MT Bold" panose="020F0704030504030204" pitchFamily="34" charset="0"/>
                <a:ea typeface="+mn-ea"/>
                <a:cs typeface="Calibri Light" panose="020F0302020204030204" pitchFamily="34" charset="0"/>
              </a:rPr>
              <a:t> &amp;Road </a:t>
            </a:r>
          </a:p>
        </p:txBody>
      </p:sp>
      <p:sp>
        <p:nvSpPr>
          <p:cNvPr id="3" name="Content Placeholder 2"/>
          <p:cNvSpPr>
            <a:spLocks noGrp="1"/>
          </p:cNvSpPr>
          <p:nvPr>
            <p:ph sz="quarter" idx="1"/>
          </p:nvPr>
        </p:nvSpPr>
        <p:spPr>
          <a:xfrm>
            <a:off x="323528" y="1661223"/>
            <a:ext cx="8460940" cy="4953559"/>
          </a:xfrm>
        </p:spPr>
        <p:txBody>
          <a:bodyPr>
            <a:normAutofit/>
          </a:bodyPr>
          <a:lstStyle/>
          <a:p>
            <a:pPr marL="0" indent="0">
              <a:buNone/>
            </a:pPr>
            <a:endParaRPr lang="sv-SE" sz="2000" b="1" dirty="0">
              <a:solidFill>
                <a:srgbClr val="0070C0"/>
              </a:solidFill>
              <a:latin typeface="Arial Narrow" panose="020B0606020202030204" pitchFamily="34" charset="0"/>
            </a:endParaRPr>
          </a:p>
          <a:p>
            <a:pPr marL="0" indent="0">
              <a:buNone/>
            </a:pPr>
            <a:endParaRPr lang="sv-SE" sz="2000" b="1" dirty="0">
              <a:solidFill>
                <a:srgbClr val="0070C0"/>
              </a:solidFill>
              <a:latin typeface="Arial Narrow" panose="020B0606020202030204" pitchFamily="34" charset="0"/>
            </a:endParaRPr>
          </a:p>
        </p:txBody>
      </p:sp>
      <p:pic>
        <p:nvPicPr>
          <p:cNvPr id="4" name="Picture 2" descr="\\beijin-em-dc-01\Shared\Common\Public_Diplomacy_Communication&amp;Press\Graphics_Presentations_Infomaterial\Logotypes\Sweden_Embassy\Logo Embassy of Sweden Beij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87" y="-169512"/>
            <a:ext cx="1830735" cy="18307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A55EE4A-E244-4E1B-AA61-C3CB16B4D64B}"/>
              </a:ext>
            </a:extLst>
          </p:cNvPr>
          <p:cNvPicPr>
            <a:picLocks noChangeAspect="1"/>
          </p:cNvPicPr>
          <p:nvPr/>
        </p:nvPicPr>
        <p:blipFill>
          <a:blip r:embed="rId4"/>
          <a:stretch>
            <a:fillRect/>
          </a:stretch>
        </p:blipFill>
        <p:spPr>
          <a:xfrm>
            <a:off x="549920" y="2235634"/>
            <a:ext cx="8008156" cy="3804735"/>
          </a:xfrm>
          <a:prstGeom prst="rect">
            <a:avLst/>
          </a:prstGeom>
        </p:spPr>
      </p:pic>
      <p:sp>
        <p:nvSpPr>
          <p:cNvPr id="6" name="TextBox 5">
            <a:extLst>
              <a:ext uri="{FF2B5EF4-FFF2-40B4-BE49-F238E27FC236}">
                <a16:creationId xmlns:a16="http://schemas.microsoft.com/office/drawing/2014/main" id="{C50FC296-5992-46D1-BC7F-16AB65CF5045}"/>
              </a:ext>
            </a:extLst>
          </p:cNvPr>
          <p:cNvSpPr txBox="1"/>
          <p:nvPr/>
        </p:nvSpPr>
        <p:spPr>
          <a:xfrm>
            <a:off x="3831381" y="6261331"/>
            <a:ext cx="5129064" cy="369332"/>
          </a:xfrm>
          <a:prstGeom prst="rect">
            <a:avLst/>
          </a:prstGeom>
          <a:noFill/>
        </p:spPr>
        <p:txBody>
          <a:bodyPr wrap="square" rtlCol="0">
            <a:spAutoFit/>
          </a:bodyPr>
          <a:lstStyle/>
          <a:p>
            <a:pPr algn="r"/>
            <a:r>
              <a:rPr lang="en-GB" i="1" dirty="0" err="1">
                <a:solidFill>
                  <a:srgbClr val="0070C0"/>
                </a:solidFill>
                <a:latin typeface="Arial Narrow" panose="020B0606020202030204" pitchFamily="34" charset="0"/>
              </a:rPr>
              <a:t>Källa</a:t>
            </a:r>
            <a:r>
              <a:rPr lang="en-GB" i="1" dirty="0">
                <a:solidFill>
                  <a:srgbClr val="0070C0"/>
                </a:solidFill>
                <a:latin typeface="Arial Narrow" panose="020B0606020202030204" pitchFamily="34" charset="0"/>
              </a:rPr>
              <a:t>: World Resource Institute </a:t>
            </a:r>
          </a:p>
        </p:txBody>
      </p:sp>
      <p:sp>
        <p:nvSpPr>
          <p:cNvPr id="7" name="TextBox 6">
            <a:extLst>
              <a:ext uri="{FF2B5EF4-FFF2-40B4-BE49-F238E27FC236}">
                <a16:creationId xmlns:a16="http://schemas.microsoft.com/office/drawing/2014/main" id="{82181848-ACA2-4D97-8332-DCCBFA34F1B1}"/>
              </a:ext>
            </a:extLst>
          </p:cNvPr>
          <p:cNvSpPr txBox="1"/>
          <p:nvPr/>
        </p:nvSpPr>
        <p:spPr>
          <a:xfrm>
            <a:off x="2267744" y="1763762"/>
            <a:ext cx="5129064" cy="400110"/>
          </a:xfrm>
          <a:prstGeom prst="rect">
            <a:avLst/>
          </a:prstGeom>
          <a:noFill/>
        </p:spPr>
        <p:txBody>
          <a:bodyPr wrap="square" rtlCol="0">
            <a:spAutoFit/>
          </a:bodyPr>
          <a:lstStyle/>
          <a:p>
            <a:pPr algn="ctr"/>
            <a:r>
              <a:rPr lang="en-GB" sz="2000" b="1" dirty="0">
                <a:solidFill>
                  <a:srgbClr val="0070C0"/>
                </a:solidFill>
                <a:latin typeface="Arial Narrow" panose="020B0606020202030204" pitchFamily="34" charset="0"/>
              </a:rPr>
              <a:t>Greening Belt and Road?  </a:t>
            </a:r>
          </a:p>
        </p:txBody>
      </p:sp>
    </p:spTree>
    <p:extLst>
      <p:ext uri="{BB962C8B-B14F-4D97-AF65-F5344CB8AC3E}">
        <p14:creationId xmlns:p14="http://schemas.microsoft.com/office/powerpoint/2010/main" val="427459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419"/>
            <a:ext cx="8153400" cy="990600"/>
          </a:xfrm>
        </p:spPr>
        <p:txBody>
          <a:bodyPr>
            <a:normAutofit/>
          </a:bodyPr>
          <a:lstStyle/>
          <a:p>
            <a:r>
              <a:rPr lang="sv-SE" sz="2200" b="1" dirty="0">
                <a:solidFill>
                  <a:srgbClr val="0070C0"/>
                </a:solidFill>
                <a:latin typeface="Arial Rounded MT Bold" panose="020F0704030504030204" pitchFamily="34" charset="0"/>
                <a:ea typeface="+mn-ea"/>
                <a:cs typeface="Calibri Light" panose="020F0302020204030204" pitchFamily="34" charset="0"/>
              </a:rPr>
              <a:t>Kinas miljösituation och miljöpolitik (5.4) </a:t>
            </a:r>
            <a:br>
              <a:rPr lang="sv-SE" sz="2200" b="1" dirty="0">
                <a:solidFill>
                  <a:srgbClr val="0070C0"/>
                </a:solidFill>
                <a:latin typeface="Arial Rounded MT Bold" panose="020F0704030504030204" pitchFamily="34" charset="0"/>
                <a:ea typeface="+mn-ea"/>
                <a:cs typeface="Calibri Light" panose="020F0302020204030204" pitchFamily="34" charset="0"/>
              </a:rPr>
            </a:br>
            <a:r>
              <a:rPr lang="sv-SE" sz="2200" b="1" dirty="0">
                <a:solidFill>
                  <a:srgbClr val="C00000"/>
                </a:solidFill>
                <a:latin typeface="Arial Rounded MT Bold" panose="020F0704030504030204" pitchFamily="34" charset="0"/>
                <a:ea typeface="+mn-ea"/>
                <a:cs typeface="Calibri Light" panose="020F0302020204030204" pitchFamily="34" charset="0"/>
              </a:rPr>
              <a:t>från hållbar produktion till hållbar konsumtion  </a:t>
            </a:r>
          </a:p>
        </p:txBody>
      </p:sp>
      <p:sp>
        <p:nvSpPr>
          <p:cNvPr id="3" name="Content Placeholder 2"/>
          <p:cNvSpPr>
            <a:spLocks noGrp="1"/>
          </p:cNvSpPr>
          <p:nvPr>
            <p:ph sz="quarter" idx="1"/>
          </p:nvPr>
        </p:nvSpPr>
        <p:spPr>
          <a:xfrm>
            <a:off x="323528" y="1661223"/>
            <a:ext cx="8460940" cy="4953559"/>
          </a:xfrm>
        </p:spPr>
        <p:txBody>
          <a:bodyPr>
            <a:normAutofit/>
          </a:bodyPr>
          <a:lstStyle/>
          <a:p>
            <a:pPr marL="0" indent="0">
              <a:buNone/>
            </a:pPr>
            <a:endParaRPr lang="sv-SE" sz="2000" b="1" dirty="0">
              <a:solidFill>
                <a:srgbClr val="0070C0"/>
              </a:solidFill>
              <a:latin typeface="Arial Narrow" panose="020B0606020202030204" pitchFamily="34" charset="0"/>
            </a:endParaRPr>
          </a:p>
          <a:p>
            <a:pPr marL="0" indent="0">
              <a:buNone/>
            </a:pPr>
            <a:endParaRPr lang="sv-SE" sz="2000" b="1" dirty="0">
              <a:solidFill>
                <a:srgbClr val="0070C0"/>
              </a:solidFill>
              <a:latin typeface="Arial Narrow" panose="020B0606020202030204" pitchFamily="34" charset="0"/>
            </a:endParaRPr>
          </a:p>
        </p:txBody>
      </p:sp>
      <p:pic>
        <p:nvPicPr>
          <p:cNvPr id="4" name="Picture 2" descr="\\beijin-em-dc-01\Shared\Common\Public_Diplomacy_Communication&amp;Press\Graphics_Presentations_Infomaterial\Logotypes\Sweden_Embassy\Logo Embassy of Sweden Beij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87" y="-169512"/>
            <a:ext cx="1830735" cy="18307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EC405F7-A7C1-4E6B-BCB1-5E22541484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18" y="1859154"/>
            <a:ext cx="7812360" cy="4025948"/>
          </a:xfrm>
          <a:prstGeom prst="rect">
            <a:avLst/>
          </a:prstGeom>
        </p:spPr>
      </p:pic>
    </p:spTree>
    <p:extLst>
      <p:ext uri="{BB962C8B-B14F-4D97-AF65-F5344CB8AC3E}">
        <p14:creationId xmlns:p14="http://schemas.microsoft.com/office/powerpoint/2010/main" val="3997515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419"/>
            <a:ext cx="8153400" cy="990600"/>
          </a:xfrm>
        </p:spPr>
        <p:txBody>
          <a:bodyPr>
            <a:normAutofit/>
          </a:bodyPr>
          <a:lstStyle/>
          <a:p>
            <a:r>
              <a:rPr lang="sv-SE" sz="2200" b="1" dirty="0">
                <a:solidFill>
                  <a:srgbClr val="0070C0"/>
                </a:solidFill>
                <a:latin typeface="Arial Rounded MT Bold" panose="020F0704030504030204" pitchFamily="34" charset="0"/>
                <a:ea typeface="+mn-ea"/>
                <a:cs typeface="Calibri Light" panose="020F0302020204030204" pitchFamily="34" charset="0"/>
              </a:rPr>
              <a:t>Kinas miljösituation och miljöpolitik (4) </a:t>
            </a:r>
            <a:br>
              <a:rPr lang="sv-SE" sz="2200" b="1" dirty="0">
                <a:solidFill>
                  <a:srgbClr val="0070C0"/>
                </a:solidFill>
                <a:latin typeface="Arial Rounded MT Bold" panose="020F0704030504030204" pitchFamily="34" charset="0"/>
                <a:ea typeface="+mn-ea"/>
                <a:cs typeface="Calibri Light" panose="020F0302020204030204" pitchFamily="34" charset="0"/>
              </a:rPr>
            </a:br>
            <a:r>
              <a:rPr lang="sv-SE" sz="2200" b="1" dirty="0">
                <a:solidFill>
                  <a:srgbClr val="C00000"/>
                </a:solidFill>
                <a:latin typeface="Arial Rounded MT Bold" panose="020F0704030504030204" pitchFamily="34" charset="0"/>
                <a:ea typeface="+mn-ea"/>
                <a:cs typeface="Calibri Light" panose="020F0302020204030204" pitchFamily="34" charset="0"/>
              </a:rPr>
              <a:t>Kinas miljöpolitik i en ”global grön ny era” ?…</a:t>
            </a:r>
          </a:p>
        </p:txBody>
      </p:sp>
      <p:sp>
        <p:nvSpPr>
          <p:cNvPr id="3" name="Content Placeholder 2"/>
          <p:cNvSpPr>
            <a:spLocks noGrp="1"/>
          </p:cNvSpPr>
          <p:nvPr>
            <p:ph sz="quarter" idx="1"/>
          </p:nvPr>
        </p:nvSpPr>
        <p:spPr>
          <a:xfrm>
            <a:off x="179512" y="1556792"/>
            <a:ext cx="8776890" cy="5301208"/>
          </a:xfrm>
        </p:spPr>
        <p:txBody>
          <a:bodyPr>
            <a:noAutofit/>
          </a:bodyPr>
          <a:lstStyle/>
          <a:p>
            <a:r>
              <a:rPr lang="sv-SE" sz="1800" dirty="0">
                <a:solidFill>
                  <a:srgbClr val="0070C0"/>
                </a:solidFill>
                <a:latin typeface="Arial Narrow" panose="020B0606020202030204" pitchFamily="34" charset="0"/>
              </a:rPr>
              <a:t>Hur kan </a:t>
            </a:r>
            <a:r>
              <a:rPr lang="sv-SE" sz="1800" b="1" dirty="0">
                <a:solidFill>
                  <a:srgbClr val="0070C0"/>
                </a:solidFill>
                <a:latin typeface="Arial Narrow" panose="020B0606020202030204" pitchFamily="34" charset="0"/>
              </a:rPr>
              <a:t>globaliseringen</a:t>
            </a:r>
            <a:r>
              <a:rPr lang="sv-SE" sz="1800" dirty="0">
                <a:solidFill>
                  <a:srgbClr val="0070C0"/>
                </a:solidFill>
                <a:latin typeface="Arial Narrow" panose="020B0606020202030204" pitchFamily="34" charset="0"/>
              </a:rPr>
              <a:t> omdefinieras enligt linjer som respekterar </a:t>
            </a:r>
            <a:r>
              <a:rPr lang="sv-SE" sz="1800" b="1" dirty="0">
                <a:solidFill>
                  <a:srgbClr val="C00000"/>
                </a:solidFill>
                <a:latin typeface="Arial Narrow" panose="020B0606020202030204" pitchFamily="34" charset="0"/>
              </a:rPr>
              <a:t>planetära gränser </a:t>
            </a:r>
            <a:r>
              <a:rPr lang="sv-SE" sz="1800" dirty="0">
                <a:solidFill>
                  <a:srgbClr val="0070C0"/>
                </a:solidFill>
                <a:latin typeface="Arial Narrow" panose="020B0606020202030204" pitchFamily="34" charset="0"/>
              </a:rPr>
              <a:t>och stärker upp </a:t>
            </a:r>
            <a:r>
              <a:rPr lang="sv-SE" sz="1800" b="1" dirty="0">
                <a:solidFill>
                  <a:srgbClr val="C00000"/>
                </a:solidFill>
                <a:latin typeface="Arial Narrow" panose="020B0606020202030204" pitchFamily="34" charset="0"/>
              </a:rPr>
              <a:t>ekosystemtjänster</a:t>
            </a:r>
            <a:r>
              <a:rPr lang="sv-SE" sz="1800" dirty="0">
                <a:solidFill>
                  <a:srgbClr val="0070C0"/>
                </a:solidFill>
                <a:latin typeface="Arial Narrow" panose="020B0606020202030204" pitchFamily="34" charset="0"/>
              </a:rPr>
              <a:t> i hela världen? </a:t>
            </a:r>
          </a:p>
          <a:p>
            <a:endParaRPr lang="sv-SE" sz="1800" dirty="0">
              <a:solidFill>
                <a:srgbClr val="0070C0"/>
              </a:solidFill>
              <a:latin typeface="Arial Narrow" panose="020B0606020202030204" pitchFamily="34" charset="0"/>
            </a:endParaRPr>
          </a:p>
          <a:p>
            <a:r>
              <a:rPr lang="sv-SE" sz="1800" dirty="0">
                <a:solidFill>
                  <a:srgbClr val="0070C0"/>
                </a:solidFill>
                <a:latin typeface="Arial Narrow" panose="020B0606020202030204" pitchFamily="34" charset="0"/>
              </a:rPr>
              <a:t>Hur kan vi bäst organisera oss för att stå emot tämligen </a:t>
            </a:r>
            <a:r>
              <a:rPr lang="sv-SE" sz="1800" b="1" dirty="0">
                <a:solidFill>
                  <a:srgbClr val="0070C0"/>
                </a:solidFill>
                <a:latin typeface="Arial Narrow" panose="020B0606020202030204" pitchFamily="34" charset="0"/>
              </a:rPr>
              <a:t>interaktiva miljö-, socioekonomiska och politiska chocker </a:t>
            </a:r>
            <a:r>
              <a:rPr lang="sv-SE" sz="1800" dirty="0">
                <a:solidFill>
                  <a:srgbClr val="0070C0"/>
                </a:solidFill>
                <a:latin typeface="Arial Narrow" panose="020B0606020202030204" pitchFamily="34" charset="0"/>
              </a:rPr>
              <a:t>och samtidigt fortsätta att arbeta för </a:t>
            </a:r>
            <a:r>
              <a:rPr lang="sv-SE" sz="1800" b="1" dirty="0">
                <a:solidFill>
                  <a:srgbClr val="C00000"/>
                </a:solidFill>
                <a:latin typeface="Arial Narrow" panose="020B0606020202030204" pitchFamily="34" charset="0"/>
              </a:rPr>
              <a:t>hållbar utveckling på regional, nationell, och global nivå</a:t>
            </a:r>
            <a:r>
              <a:rPr lang="sv-SE" sz="1800" dirty="0">
                <a:solidFill>
                  <a:srgbClr val="0070C0"/>
                </a:solidFill>
                <a:latin typeface="Arial Narrow" panose="020B0606020202030204" pitchFamily="34" charset="0"/>
              </a:rPr>
              <a:t>? Kan nya angreppssätt så som </a:t>
            </a:r>
            <a:r>
              <a:rPr lang="sv-SE" sz="1800" b="1" dirty="0">
                <a:solidFill>
                  <a:srgbClr val="C00000"/>
                </a:solidFill>
                <a:latin typeface="Arial Narrow" panose="020B0606020202030204" pitchFamily="34" charset="0"/>
              </a:rPr>
              <a:t>den ekologiska civilisationen </a:t>
            </a:r>
            <a:r>
              <a:rPr lang="sv-SE" sz="1800" dirty="0">
                <a:solidFill>
                  <a:srgbClr val="0070C0"/>
                </a:solidFill>
                <a:latin typeface="Arial Narrow" panose="020B0606020202030204" pitchFamily="34" charset="0"/>
              </a:rPr>
              <a:t>stödja detta arbete? </a:t>
            </a:r>
          </a:p>
          <a:p>
            <a:r>
              <a:rPr lang="sv-SE" sz="1800" dirty="0">
                <a:solidFill>
                  <a:srgbClr val="0070C0"/>
                </a:solidFill>
                <a:latin typeface="Arial Narrow" panose="020B0606020202030204" pitchFamily="34" charset="0"/>
              </a:rPr>
              <a:t>Hur kan </a:t>
            </a:r>
            <a:r>
              <a:rPr lang="sv-SE" sz="1800" b="1" dirty="0">
                <a:solidFill>
                  <a:srgbClr val="0070C0"/>
                </a:solidFill>
                <a:latin typeface="Arial Narrow" panose="020B0606020202030204" pitchFamily="34" charset="0"/>
              </a:rPr>
              <a:t>synergier och integrerad planering </a:t>
            </a:r>
            <a:r>
              <a:rPr lang="sv-SE" sz="1800" dirty="0">
                <a:solidFill>
                  <a:srgbClr val="0070C0"/>
                </a:solidFill>
                <a:latin typeface="Arial Narrow" panose="020B0606020202030204" pitchFamily="34" charset="0"/>
              </a:rPr>
              <a:t>av mark-, vatten- och havsanvändning, mänsklig bosättning, biologisk mångfald och ekosystemtjänster påskynda framstegen med att nå de kritiska </a:t>
            </a:r>
            <a:r>
              <a:rPr lang="sv-SE" sz="1800" b="1" dirty="0">
                <a:solidFill>
                  <a:srgbClr val="C00000"/>
                </a:solidFill>
                <a:latin typeface="Arial Narrow" panose="020B0606020202030204" pitchFamily="34" charset="0"/>
              </a:rPr>
              <a:t>Agenda 2030-målen </a:t>
            </a:r>
            <a:r>
              <a:rPr lang="sv-SE" sz="1800" dirty="0">
                <a:solidFill>
                  <a:srgbClr val="0070C0"/>
                </a:solidFill>
                <a:latin typeface="Arial Narrow" panose="020B0606020202030204" pitchFamily="34" charset="0"/>
              </a:rPr>
              <a:t>och samtidigt göra åtgärder mer kostnadseffektiva? </a:t>
            </a:r>
          </a:p>
          <a:p>
            <a:endParaRPr lang="sv-SE" sz="1800" dirty="0">
              <a:solidFill>
                <a:srgbClr val="0070C0"/>
              </a:solidFill>
              <a:latin typeface="Arial Narrow" panose="020B0606020202030204" pitchFamily="34" charset="0"/>
            </a:endParaRPr>
          </a:p>
          <a:p>
            <a:r>
              <a:rPr lang="sv-SE" sz="1800" dirty="0">
                <a:solidFill>
                  <a:srgbClr val="0070C0"/>
                </a:solidFill>
                <a:latin typeface="Arial Narrow" panose="020B0606020202030204" pitchFamily="34" charset="0"/>
              </a:rPr>
              <a:t>Hur kan den </a:t>
            </a:r>
            <a:r>
              <a:rPr lang="sv-SE" sz="1800" b="1" dirty="0">
                <a:solidFill>
                  <a:srgbClr val="0070C0"/>
                </a:solidFill>
                <a:latin typeface="Arial Narrow" panose="020B0606020202030204" pitchFamily="34" charset="0"/>
              </a:rPr>
              <a:t>digitala ekonomin </a:t>
            </a:r>
            <a:r>
              <a:rPr lang="sv-SE" sz="1800" dirty="0">
                <a:solidFill>
                  <a:srgbClr val="0070C0"/>
                </a:solidFill>
                <a:latin typeface="Arial Narrow" panose="020B0606020202030204" pitchFamily="34" charset="0"/>
              </a:rPr>
              <a:t>mer effektivt bidra till att möta de många utmaningarna kring utveckling av </a:t>
            </a:r>
            <a:r>
              <a:rPr lang="sv-SE" sz="1800" b="1" dirty="0">
                <a:solidFill>
                  <a:srgbClr val="C00000"/>
                </a:solidFill>
                <a:latin typeface="Arial Narrow" panose="020B0606020202030204" pitchFamily="34" charset="0"/>
              </a:rPr>
              <a:t>hållbar produktion och konsumtion</a:t>
            </a:r>
            <a:r>
              <a:rPr lang="sv-SE" sz="1800" dirty="0">
                <a:solidFill>
                  <a:srgbClr val="0070C0"/>
                </a:solidFill>
                <a:latin typeface="Arial Narrow" panose="020B0606020202030204" pitchFamily="34" charset="0"/>
              </a:rPr>
              <a:t>? </a:t>
            </a:r>
          </a:p>
          <a:p>
            <a:endParaRPr lang="sv-SE" sz="1800" dirty="0">
              <a:solidFill>
                <a:srgbClr val="0070C0"/>
              </a:solidFill>
              <a:latin typeface="Arial Narrow" panose="020B0606020202030204" pitchFamily="34" charset="0"/>
            </a:endParaRPr>
          </a:p>
          <a:p>
            <a:r>
              <a:rPr lang="sv-SE" sz="1800" dirty="0">
                <a:solidFill>
                  <a:srgbClr val="0070C0"/>
                </a:solidFill>
                <a:latin typeface="Arial Narrow" panose="020B0606020202030204" pitchFamily="34" charset="0"/>
              </a:rPr>
              <a:t>Hur kan Kina spela en större och även ledande roll för att åstadkomma ett bättre </a:t>
            </a:r>
            <a:r>
              <a:rPr lang="sv-SE" sz="1800" b="1" dirty="0">
                <a:solidFill>
                  <a:srgbClr val="C00000"/>
                </a:solidFill>
                <a:latin typeface="Arial Narrow" panose="020B0606020202030204" pitchFamily="34" charset="0"/>
              </a:rPr>
              <a:t>global </a:t>
            </a:r>
            <a:r>
              <a:rPr lang="sv-SE" sz="1800" b="1" dirty="0" err="1">
                <a:solidFill>
                  <a:srgbClr val="C00000"/>
                </a:solidFill>
                <a:latin typeface="Arial Narrow" panose="020B0606020202030204" pitchFamily="34" charset="0"/>
              </a:rPr>
              <a:t>governance</a:t>
            </a:r>
            <a:r>
              <a:rPr lang="sv-SE" sz="1800" b="1" dirty="0">
                <a:solidFill>
                  <a:srgbClr val="C00000"/>
                </a:solidFill>
                <a:latin typeface="Arial Narrow" panose="020B0606020202030204" pitchFamily="34" charset="0"/>
              </a:rPr>
              <a:t> inom miljöområdet</a:t>
            </a:r>
            <a:r>
              <a:rPr lang="sv-SE" sz="1800" dirty="0">
                <a:solidFill>
                  <a:srgbClr val="0070C0"/>
                </a:solidFill>
                <a:latin typeface="Arial Narrow" panose="020B0606020202030204" pitchFamily="34" charset="0"/>
              </a:rPr>
              <a:t>, präglad av hållbar utveckling? </a:t>
            </a:r>
            <a:br>
              <a:rPr lang="sv-SE" sz="1800" dirty="0">
                <a:solidFill>
                  <a:srgbClr val="0070C0"/>
                </a:solidFill>
                <a:latin typeface="Arial Narrow" panose="020B0606020202030204" pitchFamily="34" charset="0"/>
              </a:rPr>
            </a:br>
            <a:endParaRPr lang="sv-SE" sz="1800" dirty="0">
              <a:solidFill>
                <a:srgbClr val="0070C0"/>
              </a:solidFill>
              <a:latin typeface="Arial Narrow" panose="020B0606020202030204" pitchFamily="34" charset="0"/>
            </a:endParaRPr>
          </a:p>
        </p:txBody>
      </p:sp>
      <p:pic>
        <p:nvPicPr>
          <p:cNvPr id="4" name="Picture 2" descr="\\beijin-em-dc-01\Shared\Common\Public_Diplomacy_Communication&amp;Press\Graphics_Presentations_Infomaterial\Logotypes\Sweden_Embassy\Logo Embassy of Sweden Beij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87" y="-169512"/>
            <a:ext cx="1830735" cy="183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75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419"/>
            <a:ext cx="8153400" cy="990600"/>
          </a:xfrm>
        </p:spPr>
        <p:txBody>
          <a:bodyPr>
            <a:normAutofit/>
          </a:bodyPr>
          <a:lstStyle/>
          <a:p>
            <a:r>
              <a:rPr lang="sv-SE" sz="2200" b="1" dirty="0">
                <a:solidFill>
                  <a:srgbClr val="0070C0"/>
                </a:solidFill>
                <a:latin typeface="Arial Rounded MT Bold" panose="020F0704030504030204" pitchFamily="34" charset="0"/>
                <a:ea typeface="+mn-ea"/>
                <a:cs typeface="Calibri Light" panose="020F0302020204030204" pitchFamily="34" charset="0"/>
              </a:rPr>
              <a:t>Kort intro om innovations- och forskningskontoren (1) </a:t>
            </a:r>
            <a:br>
              <a:rPr lang="sv-SE" sz="2200" b="1" dirty="0">
                <a:solidFill>
                  <a:srgbClr val="0070C0"/>
                </a:solidFill>
                <a:latin typeface="Arial Rounded MT Bold" panose="020F0704030504030204" pitchFamily="34" charset="0"/>
                <a:ea typeface="+mn-ea"/>
                <a:cs typeface="Calibri Light" panose="020F0302020204030204" pitchFamily="34" charset="0"/>
              </a:rPr>
            </a:br>
            <a:r>
              <a:rPr lang="sv-SE" sz="2200" b="1" dirty="0">
                <a:solidFill>
                  <a:srgbClr val="C00000"/>
                </a:solidFill>
                <a:latin typeface="Arial Rounded MT Bold" panose="020F0704030504030204" pitchFamily="34" charset="0"/>
                <a:ea typeface="+mn-ea"/>
                <a:cs typeface="Calibri Light" panose="020F0302020204030204" pitchFamily="34" charset="0"/>
              </a:rPr>
              <a:t>Övergivande mål, styrning och finansiering</a:t>
            </a:r>
            <a:r>
              <a:rPr lang="sv-SE" sz="2200" b="1" dirty="0">
                <a:solidFill>
                  <a:srgbClr val="0070C0"/>
                </a:solidFill>
                <a:latin typeface="Arial Rounded MT Bold" panose="020F0704030504030204" pitchFamily="34" charset="0"/>
                <a:ea typeface="+mn-ea"/>
                <a:cs typeface="Calibri Light" panose="020F0302020204030204" pitchFamily="34" charset="0"/>
              </a:rPr>
              <a:t>…</a:t>
            </a:r>
          </a:p>
        </p:txBody>
      </p:sp>
      <p:sp>
        <p:nvSpPr>
          <p:cNvPr id="3" name="Content Placeholder 2"/>
          <p:cNvSpPr>
            <a:spLocks noGrp="1"/>
          </p:cNvSpPr>
          <p:nvPr>
            <p:ph sz="quarter" idx="1"/>
          </p:nvPr>
        </p:nvSpPr>
        <p:spPr>
          <a:xfrm>
            <a:off x="395536" y="1661223"/>
            <a:ext cx="8473802" cy="4734435"/>
          </a:xfrm>
        </p:spPr>
        <p:txBody>
          <a:bodyPr>
            <a:normAutofit/>
          </a:bodyPr>
          <a:lstStyle/>
          <a:p>
            <a:pPr marL="0" indent="0" algn="just">
              <a:buNone/>
            </a:pPr>
            <a:r>
              <a:rPr lang="sv-SE" sz="2400" dirty="0">
                <a:solidFill>
                  <a:srgbClr val="0070C0"/>
                </a:solidFill>
                <a:latin typeface="Arial Narrow" panose="020B0606020202030204" pitchFamily="34" charset="0"/>
              </a:rPr>
              <a:t>Bidrar till att stärka Sverige som ledande kunskapsnation med ett av världens främsta innovationssystem, genom </a:t>
            </a:r>
            <a:r>
              <a:rPr lang="sv-SE" sz="2400" dirty="0">
                <a:solidFill>
                  <a:srgbClr val="C00000"/>
                </a:solidFill>
                <a:latin typeface="Arial Narrow" panose="020B0606020202030204" pitchFamily="34" charset="0"/>
              </a:rPr>
              <a:t>långsiktigt och strategiskt främjandearbete…</a:t>
            </a:r>
            <a:r>
              <a:rPr lang="sv-SE" sz="2400" dirty="0">
                <a:solidFill>
                  <a:srgbClr val="0070C0"/>
                </a:solidFill>
                <a:latin typeface="Arial Narrow" panose="020B0606020202030204" pitchFamily="34" charset="0"/>
              </a:rPr>
              <a:t> </a:t>
            </a:r>
          </a:p>
          <a:p>
            <a:pPr marL="0" lvl="0" indent="0">
              <a:buNone/>
            </a:pPr>
            <a:endParaRPr lang="sv-SE" sz="2400" dirty="0">
              <a:solidFill>
                <a:srgbClr val="0070C0"/>
              </a:solidFill>
              <a:latin typeface="Arial Narrow" panose="020B0606020202030204" pitchFamily="34" charset="0"/>
            </a:endParaRPr>
          </a:p>
          <a:p>
            <a:pPr marL="0" lvl="0" indent="0">
              <a:buNone/>
            </a:pPr>
            <a:r>
              <a:rPr lang="sv-SE" sz="2400" dirty="0">
                <a:solidFill>
                  <a:srgbClr val="0070C0"/>
                </a:solidFill>
                <a:latin typeface="Arial Narrow" panose="020B0606020202030204" pitchFamily="34" charset="0"/>
              </a:rPr>
              <a:t>Finansieras och styrs gemensamt av:</a:t>
            </a:r>
          </a:p>
          <a:p>
            <a:r>
              <a:rPr lang="sv-SE" sz="2400" dirty="0">
                <a:solidFill>
                  <a:srgbClr val="0070C0"/>
                </a:solidFill>
                <a:latin typeface="Arial Narrow" panose="020B0606020202030204" pitchFamily="34" charset="0"/>
              </a:rPr>
              <a:t>Näringsdepartementet (N)</a:t>
            </a:r>
          </a:p>
          <a:p>
            <a:r>
              <a:rPr lang="sv-SE" sz="2400" dirty="0">
                <a:solidFill>
                  <a:srgbClr val="0070C0"/>
                </a:solidFill>
                <a:latin typeface="Arial Narrow" panose="020B0606020202030204" pitchFamily="34" charset="0"/>
              </a:rPr>
              <a:t>Utbildningsdepartementet (U) </a:t>
            </a:r>
          </a:p>
          <a:p>
            <a:r>
              <a:rPr lang="sv-SE" sz="2400" dirty="0">
                <a:solidFill>
                  <a:srgbClr val="0070C0"/>
                </a:solidFill>
                <a:latin typeface="Arial Narrow" panose="020B0606020202030204" pitchFamily="34" charset="0"/>
              </a:rPr>
              <a:t>Miljödepartementet (M)</a:t>
            </a:r>
          </a:p>
          <a:p>
            <a:pPr marL="0" lvl="0" indent="0">
              <a:buNone/>
            </a:pPr>
            <a:r>
              <a:rPr lang="sv-SE" sz="2400" dirty="0">
                <a:solidFill>
                  <a:srgbClr val="0070C0"/>
                </a:solidFill>
                <a:latin typeface="Arial Narrow" panose="020B0606020202030204" pitchFamily="34" charset="0"/>
              </a:rPr>
              <a:t>i nära samverkan med Utrikesdepartementet (UD)</a:t>
            </a:r>
            <a:endParaRPr lang="en-US" sz="2400" dirty="0">
              <a:solidFill>
                <a:srgbClr val="0070C0"/>
              </a:solidFill>
              <a:latin typeface="Arial Narrow" panose="020B0606020202030204" pitchFamily="34" charset="0"/>
            </a:endParaRPr>
          </a:p>
        </p:txBody>
      </p:sp>
      <p:pic>
        <p:nvPicPr>
          <p:cNvPr id="4" name="Picture 2" descr="\\beijin-em-dc-01\Shared\Common\Public_Diplomacy_Communication&amp;Press\Graphics_Presentations_Infomaterial\Logotypes\Sweden_Embassy\Logo Embassy of Sweden Beij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87" y="-169512"/>
            <a:ext cx="1830735" cy="183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54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9532" y="1643792"/>
            <a:ext cx="8460940" cy="4953559"/>
          </a:xfrm>
        </p:spPr>
        <p:txBody>
          <a:bodyPr>
            <a:noAutofit/>
          </a:bodyPr>
          <a:lstStyle/>
          <a:p>
            <a:pPr marL="0" indent="0">
              <a:buNone/>
            </a:pPr>
            <a:endParaRPr lang="sv-SE" sz="1800" dirty="0">
              <a:solidFill>
                <a:srgbClr val="0070C0"/>
              </a:solidFill>
              <a:latin typeface="Arial Narrow" panose="020B0606020202030204" pitchFamily="34" charset="0"/>
            </a:endParaRPr>
          </a:p>
          <a:p>
            <a:pPr marL="0" indent="0" algn="ctr">
              <a:buNone/>
            </a:pPr>
            <a:endParaRPr lang="sv-SE" sz="4000" b="1" dirty="0">
              <a:solidFill>
                <a:srgbClr val="0070C0"/>
              </a:solidFill>
              <a:latin typeface="Arial Narrow" panose="020B0606020202030204" pitchFamily="34" charset="0"/>
            </a:endParaRPr>
          </a:p>
          <a:p>
            <a:pPr marL="0" indent="0" algn="ctr">
              <a:buNone/>
            </a:pPr>
            <a:r>
              <a:rPr lang="sv-SE" sz="4000" b="1" dirty="0">
                <a:solidFill>
                  <a:srgbClr val="0070C0"/>
                </a:solidFill>
                <a:latin typeface="Arial Rounded MT Bold" panose="020F0704030504030204" pitchFamily="34" charset="0"/>
              </a:rPr>
              <a:t>Stort tack ! </a:t>
            </a:r>
          </a:p>
          <a:p>
            <a:pPr marL="0" indent="0" algn="ctr">
              <a:buNone/>
            </a:pPr>
            <a:r>
              <a:rPr lang="sv-SE" sz="4000" b="1" dirty="0">
                <a:solidFill>
                  <a:srgbClr val="FFC000"/>
                </a:solidFill>
                <a:latin typeface="Arial Narrow" panose="020B0606020202030204" pitchFamily="34" charset="0"/>
                <a:hlinkClick r:id="rId3"/>
              </a:rPr>
              <a:t>Nannan.lundin@gov.se</a:t>
            </a:r>
            <a:endParaRPr lang="sv-SE" sz="4000" b="1" dirty="0">
              <a:solidFill>
                <a:srgbClr val="FFC000"/>
              </a:solidFill>
              <a:latin typeface="Arial Narrow" panose="020B0606020202030204" pitchFamily="34" charset="0"/>
            </a:endParaRPr>
          </a:p>
          <a:p>
            <a:pPr marL="0" indent="0" algn="ctr">
              <a:buNone/>
            </a:pPr>
            <a:endParaRPr lang="sv-SE" sz="4000" b="1" dirty="0">
              <a:solidFill>
                <a:srgbClr val="FFC000"/>
              </a:solidFill>
              <a:latin typeface="Arial Narrow" panose="020B0606020202030204" pitchFamily="34" charset="0"/>
            </a:endParaRPr>
          </a:p>
          <a:p>
            <a:pPr marL="0" indent="0" algn="ctr">
              <a:buNone/>
            </a:pPr>
            <a:endParaRPr lang="sv-SE" sz="4000" b="1" dirty="0">
              <a:solidFill>
                <a:srgbClr val="FFC000"/>
              </a:solidFill>
              <a:latin typeface="Arial Narrow" panose="020B0606020202030204" pitchFamily="34" charset="0"/>
            </a:endParaRPr>
          </a:p>
          <a:p>
            <a:pPr marL="0" indent="0" algn="ctr">
              <a:buNone/>
            </a:pPr>
            <a:endParaRPr lang="sv-SE" sz="4000" b="1" dirty="0">
              <a:solidFill>
                <a:srgbClr val="0070C0"/>
              </a:solidFill>
              <a:latin typeface="Arial Narrow" panose="020B0606020202030204" pitchFamily="34" charset="0"/>
            </a:endParaRPr>
          </a:p>
          <a:p>
            <a:pPr marL="0" indent="0" algn="ctr">
              <a:buNone/>
            </a:pPr>
            <a:endParaRPr lang="sv-SE" sz="4000" b="1" dirty="0">
              <a:solidFill>
                <a:srgbClr val="0070C0"/>
              </a:solidFill>
              <a:latin typeface="Arial Narrow" panose="020B0606020202030204" pitchFamily="34" charset="0"/>
            </a:endParaRPr>
          </a:p>
          <a:p>
            <a:pPr marL="0" indent="0" algn="ctr">
              <a:buNone/>
            </a:pPr>
            <a:endParaRPr lang="sv-SE" sz="4000" b="1" dirty="0">
              <a:solidFill>
                <a:srgbClr val="0070C0"/>
              </a:solidFill>
              <a:latin typeface="Arial Narrow" panose="020B0606020202030204" pitchFamily="34" charset="0"/>
            </a:endParaRPr>
          </a:p>
          <a:p>
            <a:pPr marL="0" indent="0" algn="ctr">
              <a:buNone/>
            </a:pPr>
            <a:endParaRPr lang="sv-SE" sz="4000" b="1" dirty="0">
              <a:solidFill>
                <a:srgbClr val="0070C0"/>
              </a:solidFill>
              <a:latin typeface="Arial Narrow" panose="020B0606020202030204" pitchFamily="34" charset="0"/>
            </a:endParaRPr>
          </a:p>
        </p:txBody>
      </p:sp>
      <p:pic>
        <p:nvPicPr>
          <p:cNvPr id="4" name="Picture 2" descr="\\beijin-em-dc-01\Shared\Common\Public_Diplomacy_Communication&amp;Press\Graphics_Presentations_Infomaterial\Logotypes\Sweden_Embassy\Logo Embassy of Sweden Beij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5687" y="-169512"/>
            <a:ext cx="1830735" cy="183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75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419"/>
            <a:ext cx="8153400" cy="990600"/>
          </a:xfrm>
        </p:spPr>
        <p:txBody>
          <a:bodyPr>
            <a:normAutofit/>
          </a:bodyPr>
          <a:lstStyle/>
          <a:p>
            <a:r>
              <a:rPr lang="sv-SE" sz="2200" b="1" dirty="0">
                <a:solidFill>
                  <a:srgbClr val="0070C0"/>
                </a:solidFill>
                <a:latin typeface="Arial Rounded MT Bold" panose="020F0704030504030204" pitchFamily="34" charset="0"/>
                <a:ea typeface="+mn-ea"/>
                <a:cs typeface="Calibri Light" panose="020F0302020204030204" pitchFamily="34" charset="0"/>
              </a:rPr>
              <a:t>Kort intro om innovations- och forskningskontoren (2) </a:t>
            </a:r>
            <a:br>
              <a:rPr lang="sv-SE" sz="2200" b="1" dirty="0">
                <a:solidFill>
                  <a:srgbClr val="0070C0"/>
                </a:solidFill>
                <a:latin typeface="Arial Rounded MT Bold" panose="020F0704030504030204" pitchFamily="34" charset="0"/>
                <a:ea typeface="+mn-ea"/>
                <a:cs typeface="Calibri Light" panose="020F0302020204030204" pitchFamily="34" charset="0"/>
              </a:rPr>
            </a:br>
            <a:r>
              <a:rPr lang="sv-SE" sz="2200" b="1" dirty="0">
                <a:solidFill>
                  <a:srgbClr val="C00000"/>
                </a:solidFill>
                <a:latin typeface="Arial Rounded MT Bold" panose="020F0704030504030204" pitchFamily="34" charset="0"/>
                <a:ea typeface="+mn-ea"/>
                <a:cs typeface="Calibri Light" panose="020F0302020204030204" pitchFamily="34" charset="0"/>
              </a:rPr>
              <a:t>5 verksamhetens mål …</a:t>
            </a:r>
          </a:p>
        </p:txBody>
      </p:sp>
      <p:sp>
        <p:nvSpPr>
          <p:cNvPr id="3" name="Content Placeholder 2"/>
          <p:cNvSpPr>
            <a:spLocks noGrp="1"/>
          </p:cNvSpPr>
          <p:nvPr>
            <p:ph sz="quarter" idx="1"/>
          </p:nvPr>
        </p:nvSpPr>
        <p:spPr>
          <a:xfrm>
            <a:off x="323528" y="1859154"/>
            <a:ext cx="8473802" cy="4536504"/>
          </a:xfrm>
        </p:spPr>
        <p:txBody>
          <a:bodyPr>
            <a:normAutofit/>
          </a:bodyPr>
          <a:lstStyle/>
          <a:p>
            <a:pPr lvl="0"/>
            <a:r>
              <a:rPr lang="sv-SE" sz="2400" dirty="0">
                <a:solidFill>
                  <a:srgbClr val="C00000"/>
                </a:solidFill>
                <a:latin typeface="Arial Narrow" panose="020B0606020202030204" pitchFamily="34" charset="0"/>
              </a:rPr>
              <a:t>Stärkta</a:t>
            </a:r>
            <a:r>
              <a:rPr lang="sv-SE" sz="2400" dirty="0">
                <a:solidFill>
                  <a:srgbClr val="0070C0"/>
                </a:solidFill>
                <a:latin typeface="Arial Narrow" panose="020B0606020202030204" pitchFamily="34" charset="0"/>
              </a:rPr>
              <a:t> och </a:t>
            </a:r>
            <a:r>
              <a:rPr lang="sv-SE" sz="2400" dirty="0">
                <a:solidFill>
                  <a:srgbClr val="C00000"/>
                </a:solidFill>
                <a:latin typeface="Arial Narrow" panose="020B0606020202030204" pitchFamily="34" charset="0"/>
              </a:rPr>
              <a:t>fler strategiska samarbeten </a:t>
            </a:r>
            <a:r>
              <a:rPr lang="sv-SE" sz="2400" dirty="0">
                <a:solidFill>
                  <a:srgbClr val="0070C0"/>
                </a:solidFill>
                <a:latin typeface="Arial Narrow" panose="020B0606020202030204" pitchFamily="34" charset="0"/>
              </a:rPr>
              <a:t>för svenska innovations-, forsknings- och högre utbildningsaktörer.</a:t>
            </a:r>
          </a:p>
          <a:p>
            <a:pPr lvl="0"/>
            <a:r>
              <a:rPr lang="sv-SE" sz="2400" dirty="0">
                <a:solidFill>
                  <a:srgbClr val="C00000"/>
                </a:solidFill>
                <a:latin typeface="Arial Narrow" panose="020B0606020202030204" pitchFamily="34" charset="0"/>
              </a:rPr>
              <a:t>Ökad kunskap hos aktörer i Sverige </a:t>
            </a:r>
            <a:r>
              <a:rPr lang="sv-SE" sz="2400" dirty="0">
                <a:solidFill>
                  <a:srgbClr val="0070C0"/>
                </a:solidFill>
                <a:latin typeface="Arial Narrow" panose="020B0606020202030204" pitchFamily="34" charset="0"/>
              </a:rPr>
              <a:t>om förutsättningar, trender och villkor i respektive land.</a:t>
            </a:r>
          </a:p>
          <a:p>
            <a:pPr lvl="0"/>
            <a:r>
              <a:rPr lang="sv-SE" sz="2400" dirty="0">
                <a:solidFill>
                  <a:srgbClr val="C00000"/>
                </a:solidFill>
                <a:latin typeface="Arial Narrow" panose="020B0606020202030204" pitchFamily="34" charset="0"/>
              </a:rPr>
              <a:t>Ökat intresse för Sverige </a:t>
            </a:r>
            <a:r>
              <a:rPr lang="sv-SE" sz="2400" dirty="0">
                <a:solidFill>
                  <a:srgbClr val="0070C0"/>
                </a:solidFill>
                <a:latin typeface="Arial Narrow" panose="020B0606020202030204" pitchFamily="34" charset="0"/>
              </a:rPr>
              <a:t>som kunskapsnationen.</a:t>
            </a:r>
          </a:p>
          <a:p>
            <a:pPr lvl="0"/>
            <a:r>
              <a:rPr lang="sv-SE" sz="2400" dirty="0">
                <a:solidFill>
                  <a:srgbClr val="C00000"/>
                </a:solidFill>
                <a:latin typeface="Arial Narrow" panose="020B0606020202030204" pitchFamily="34" charset="0"/>
              </a:rPr>
              <a:t>Stärkta och fler utländska investeringar </a:t>
            </a:r>
            <a:r>
              <a:rPr lang="sv-SE" sz="2400" dirty="0">
                <a:solidFill>
                  <a:srgbClr val="0070C0"/>
                </a:solidFill>
                <a:latin typeface="Arial Narrow" panose="020B0606020202030204" pitchFamily="34" charset="0"/>
              </a:rPr>
              <a:t>i forskning och innovation i Sverige.</a:t>
            </a:r>
          </a:p>
          <a:p>
            <a:pPr lvl="0"/>
            <a:r>
              <a:rPr lang="sv-SE" sz="2400" dirty="0">
                <a:solidFill>
                  <a:srgbClr val="0070C0"/>
                </a:solidFill>
                <a:latin typeface="Arial Narrow" panose="020B0606020202030204" pitchFamily="34" charset="0"/>
              </a:rPr>
              <a:t>Ökat inflöde av </a:t>
            </a:r>
            <a:r>
              <a:rPr lang="sv-SE" sz="2400" dirty="0">
                <a:solidFill>
                  <a:srgbClr val="C00000"/>
                </a:solidFill>
                <a:latin typeface="Arial Narrow" panose="020B0606020202030204" pitchFamily="34" charset="0"/>
              </a:rPr>
              <a:t>humankapital, kompetens och talanger</a:t>
            </a:r>
            <a:r>
              <a:rPr lang="sv-SE" sz="2400" dirty="0">
                <a:solidFill>
                  <a:srgbClr val="0070C0"/>
                </a:solidFill>
                <a:latin typeface="Arial Narrow" panose="020B0606020202030204" pitchFamily="34" charset="0"/>
              </a:rPr>
              <a:t>.</a:t>
            </a:r>
            <a:endParaRPr lang="en-US" sz="2400" dirty="0">
              <a:solidFill>
                <a:srgbClr val="0070C0"/>
              </a:solidFill>
              <a:latin typeface="Arial Narrow" panose="020B0606020202030204" pitchFamily="34" charset="0"/>
            </a:endParaRPr>
          </a:p>
        </p:txBody>
      </p:sp>
      <p:pic>
        <p:nvPicPr>
          <p:cNvPr id="4" name="Picture 2" descr="\\beijin-em-dc-01\Shared\Common\Public_Diplomacy_Communication&amp;Press\Graphics_Presentations_Infomaterial\Logotypes\Sweden_Embassy\Logo Embassy of Sweden Beij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87" y="-169512"/>
            <a:ext cx="1830735" cy="183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189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4401"/>
            <a:ext cx="8153400" cy="990600"/>
          </a:xfrm>
        </p:spPr>
        <p:txBody>
          <a:bodyPr>
            <a:normAutofit/>
          </a:bodyPr>
          <a:lstStyle/>
          <a:p>
            <a:r>
              <a:rPr lang="sv-SE" sz="2200" b="1" dirty="0">
                <a:solidFill>
                  <a:srgbClr val="0070C0"/>
                </a:solidFill>
                <a:latin typeface="Arial Rounded MT Bold" panose="020F0704030504030204" pitchFamily="34" charset="0"/>
                <a:cs typeface="Calibri Light" panose="020F0302020204030204" pitchFamily="34" charset="0"/>
              </a:rPr>
              <a:t>Kort intro om innovations- och forskningskontoren (3) </a:t>
            </a:r>
            <a:br>
              <a:rPr lang="sv-SE" sz="2200" b="1" dirty="0">
                <a:solidFill>
                  <a:srgbClr val="0070C0"/>
                </a:solidFill>
                <a:latin typeface="Arial Rounded MT Bold" panose="020F0704030504030204" pitchFamily="34" charset="0"/>
                <a:cs typeface="Calibri Light" panose="020F0302020204030204" pitchFamily="34" charset="0"/>
              </a:rPr>
            </a:br>
            <a:r>
              <a:rPr lang="en-US" sz="2200" dirty="0">
                <a:solidFill>
                  <a:srgbClr val="C00000"/>
                </a:solidFill>
                <a:latin typeface="Arial Rounded MT Bold" panose="020F0704030504030204" pitchFamily="34" charset="0"/>
                <a:ea typeface="+mn-ea"/>
                <a:cs typeface="Calibri Light" panose="020F0302020204030204" pitchFamily="34" charset="0"/>
              </a:rPr>
              <a:t>Team China …</a:t>
            </a:r>
          </a:p>
        </p:txBody>
      </p:sp>
      <p:sp>
        <p:nvSpPr>
          <p:cNvPr id="3" name="Content Placeholder 2"/>
          <p:cNvSpPr>
            <a:spLocks noGrp="1"/>
          </p:cNvSpPr>
          <p:nvPr>
            <p:ph sz="quarter" idx="1"/>
          </p:nvPr>
        </p:nvSpPr>
        <p:spPr>
          <a:xfrm>
            <a:off x="321557" y="1735953"/>
            <a:ext cx="8659292" cy="5112568"/>
          </a:xfrm>
        </p:spPr>
        <p:txBody>
          <a:bodyPr>
            <a:normAutofit/>
          </a:bodyPr>
          <a:lstStyle/>
          <a:p>
            <a:pPr marL="0" indent="0" algn="just">
              <a:buNone/>
            </a:pPr>
            <a:r>
              <a:rPr lang="sv-SE" sz="2000" dirty="0">
                <a:solidFill>
                  <a:srgbClr val="0070C0"/>
                </a:solidFill>
                <a:latin typeface="Arial Narrow" panose="020B0606020202030204" pitchFamily="34" charset="0"/>
              </a:rPr>
              <a:t>Vi är fyra medarbetare med policyrelevanta och praktiska erfarenheter inom: </a:t>
            </a:r>
          </a:p>
          <a:p>
            <a:pPr algn="just"/>
            <a:r>
              <a:rPr lang="sv-SE" sz="1800" dirty="0">
                <a:solidFill>
                  <a:srgbClr val="0070C0"/>
                </a:solidFill>
                <a:latin typeface="Arial Narrow" panose="020B0606020202030204" pitchFamily="34" charset="0"/>
              </a:rPr>
              <a:t>Forsknings- och </a:t>
            </a:r>
            <a:r>
              <a:rPr lang="sv-SE" sz="1800" dirty="0" err="1">
                <a:solidFill>
                  <a:srgbClr val="0070C0"/>
                </a:solidFill>
                <a:latin typeface="Arial Narrow" panose="020B0606020202030204" pitchFamily="34" charset="0"/>
              </a:rPr>
              <a:t>innovationspolitik</a:t>
            </a:r>
            <a:endParaRPr lang="sv-SE" sz="1800" dirty="0">
              <a:solidFill>
                <a:srgbClr val="0070C0"/>
              </a:solidFill>
              <a:latin typeface="Arial Narrow" panose="020B0606020202030204" pitchFamily="34" charset="0"/>
            </a:endParaRPr>
          </a:p>
          <a:p>
            <a:pPr algn="just"/>
            <a:r>
              <a:rPr lang="sv-SE" sz="1800" dirty="0">
                <a:solidFill>
                  <a:srgbClr val="0070C0"/>
                </a:solidFill>
                <a:latin typeface="Arial Narrow" panose="020B0606020202030204" pitchFamily="34" charset="0"/>
              </a:rPr>
              <a:t>Grön omställning och konkurrenskraft </a:t>
            </a:r>
          </a:p>
          <a:p>
            <a:pPr algn="just"/>
            <a:r>
              <a:rPr lang="sv-SE" sz="1800" dirty="0">
                <a:solidFill>
                  <a:srgbClr val="0070C0"/>
                </a:solidFill>
                <a:latin typeface="Arial Narrow" panose="020B0606020202030204" pitchFamily="34" charset="0"/>
              </a:rPr>
              <a:t>Teknisk bakgrund inom datateknik och AI</a:t>
            </a:r>
          </a:p>
          <a:p>
            <a:pPr algn="just"/>
            <a:r>
              <a:rPr lang="sv-SE" sz="1800" dirty="0">
                <a:solidFill>
                  <a:srgbClr val="0070C0"/>
                </a:solidFill>
                <a:latin typeface="Arial Narrow" panose="020B0606020202030204" pitchFamily="34" charset="0"/>
              </a:rPr>
              <a:t>Miljö- och </a:t>
            </a:r>
            <a:r>
              <a:rPr lang="sv-SE" sz="1800" dirty="0" err="1">
                <a:solidFill>
                  <a:srgbClr val="0070C0"/>
                </a:solidFill>
                <a:latin typeface="Arial Narrow" panose="020B0606020202030204" pitchFamily="34" charset="0"/>
              </a:rPr>
              <a:t>klimatpolitik</a:t>
            </a:r>
            <a:r>
              <a:rPr lang="sv-SE" sz="1800" dirty="0">
                <a:solidFill>
                  <a:srgbClr val="0070C0"/>
                </a:solidFill>
                <a:latin typeface="Arial Narrow" panose="020B0606020202030204" pitchFamily="34" charset="0"/>
              </a:rPr>
              <a:t> </a:t>
            </a:r>
          </a:p>
          <a:p>
            <a:pPr marL="0" indent="0">
              <a:buNone/>
            </a:pPr>
            <a:r>
              <a:rPr lang="sv-SE" sz="1800" dirty="0">
                <a:solidFill>
                  <a:srgbClr val="0070C0"/>
                </a:solidFill>
                <a:latin typeface="Arial Narrow" panose="020B0606020202030204" pitchFamily="34" charset="0"/>
              </a:rPr>
              <a:t> </a:t>
            </a:r>
          </a:p>
          <a:p>
            <a:pPr marL="0" indent="0" algn="just">
              <a:buNone/>
            </a:pPr>
            <a:r>
              <a:rPr lang="sv-SE" sz="2000" dirty="0">
                <a:solidFill>
                  <a:srgbClr val="0070C0"/>
                </a:solidFill>
                <a:latin typeface="Arial Narrow" panose="020B0606020202030204" pitchFamily="34" charset="0"/>
              </a:rPr>
              <a:t>Arbetsspråk på kontoret: svenska, kinesiska och engelska. </a:t>
            </a:r>
            <a:endParaRPr lang="sv-SE" sz="2000" b="1" dirty="0">
              <a:solidFill>
                <a:srgbClr val="0070C0"/>
              </a:solidFill>
              <a:latin typeface="Arial Narrow" panose="020B0606020202030204" pitchFamily="34" charset="0"/>
            </a:endParaRPr>
          </a:p>
          <a:p>
            <a:pPr algn="just"/>
            <a:endParaRPr lang="en-GB" sz="2200" b="1" dirty="0">
              <a:solidFill>
                <a:srgbClr val="0070C0"/>
              </a:solidFill>
              <a:latin typeface="Arial Narrow" panose="020B0606020202030204" pitchFamily="34" charset="0"/>
            </a:endParaRPr>
          </a:p>
          <a:p>
            <a:pPr marL="0" indent="0">
              <a:buNone/>
            </a:pPr>
            <a:endParaRPr lang="en-US" sz="2400" b="1" dirty="0">
              <a:solidFill>
                <a:srgbClr val="0070C0"/>
              </a:solidFill>
              <a:latin typeface="Arial Narrow" panose="020B0606020202030204" pitchFamily="34" charset="0"/>
            </a:endParaRPr>
          </a:p>
          <a:p>
            <a:endParaRPr lang="sv-SE" dirty="0"/>
          </a:p>
        </p:txBody>
      </p:sp>
      <p:pic>
        <p:nvPicPr>
          <p:cNvPr id="4" name="Picture 2" descr="\\beijin-em-dc-01\Shared\Common\Public_Diplomacy_Communication&amp;Press\Graphics_Presentations_Infomaterial\Logotypes\Sweden_Embassy\Logo Embassy of Sweden Beij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0114" y="-245382"/>
            <a:ext cx="1830735" cy="18307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45BF98E-3468-495D-9813-D9621005E7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5" y="4477179"/>
            <a:ext cx="4896542" cy="1632181"/>
          </a:xfrm>
          <a:prstGeom prst="rect">
            <a:avLst/>
          </a:prstGeom>
        </p:spPr>
      </p:pic>
      <p:sp>
        <p:nvSpPr>
          <p:cNvPr id="5" name="Rectangle 4">
            <a:extLst>
              <a:ext uri="{FF2B5EF4-FFF2-40B4-BE49-F238E27FC236}">
                <a16:creationId xmlns:a16="http://schemas.microsoft.com/office/drawing/2014/main" id="{0031079D-1AC9-4FFD-B42A-5005A5D3CD1F}"/>
              </a:ext>
            </a:extLst>
          </p:cNvPr>
          <p:cNvSpPr/>
          <p:nvPr/>
        </p:nvSpPr>
        <p:spPr>
          <a:xfrm>
            <a:off x="691816" y="6288972"/>
            <a:ext cx="6984776" cy="369332"/>
          </a:xfrm>
          <a:prstGeom prst="rect">
            <a:avLst/>
          </a:prstGeom>
        </p:spPr>
        <p:txBody>
          <a:bodyPr wrap="square">
            <a:spAutoFit/>
          </a:bodyPr>
          <a:lstStyle/>
          <a:p>
            <a:pPr algn="ctr"/>
            <a:r>
              <a:rPr lang="en-GB" dirty="0">
                <a:solidFill>
                  <a:srgbClr val="0070C0"/>
                </a:solidFill>
              </a:rPr>
              <a:t>https://sweden-science-innovation.blog/country/china/</a:t>
            </a:r>
          </a:p>
        </p:txBody>
      </p:sp>
    </p:spTree>
    <p:extLst>
      <p:ext uri="{BB962C8B-B14F-4D97-AF65-F5344CB8AC3E}">
        <p14:creationId xmlns:p14="http://schemas.microsoft.com/office/powerpoint/2010/main" val="3486793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9598"/>
            <a:ext cx="8153400" cy="990600"/>
          </a:xfrm>
        </p:spPr>
        <p:txBody>
          <a:bodyPr>
            <a:normAutofit/>
          </a:bodyPr>
          <a:lstStyle/>
          <a:p>
            <a:r>
              <a:rPr lang="sv-SE" sz="2200" b="1" dirty="0">
                <a:solidFill>
                  <a:srgbClr val="0070C0"/>
                </a:solidFill>
                <a:latin typeface="Arial Rounded MT Bold" panose="020F0704030504030204" pitchFamily="34" charset="0"/>
                <a:cs typeface="Calibri Light" panose="020F0302020204030204" pitchFamily="34" charset="0"/>
              </a:rPr>
              <a:t>Kort intro om innovations- och forskningskontoren (4) </a:t>
            </a:r>
            <a:br>
              <a:rPr lang="sv-SE" sz="2200" b="1" dirty="0">
                <a:solidFill>
                  <a:srgbClr val="0070C0"/>
                </a:solidFill>
                <a:latin typeface="Arial Rounded MT Bold" panose="020F0704030504030204" pitchFamily="34" charset="0"/>
                <a:cs typeface="Calibri Light" panose="020F0302020204030204" pitchFamily="34" charset="0"/>
              </a:rPr>
            </a:br>
            <a:r>
              <a:rPr lang="sv-SE" sz="2200" b="1" dirty="0">
                <a:solidFill>
                  <a:srgbClr val="C00000"/>
                </a:solidFill>
                <a:latin typeface="Arial Rounded MT Bold" panose="020F0704030504030204" pitchFamily="34" charset="0"/>
                <a:cs typeface="Calibri Light" panose="020F0302020204030204" pitchFamily="34" charset="0"/>
              </a:rPr>
              <a:t>Övergripande policyramverk för vår verksamhet </a:t>
            </a:r>
            <a:r>
              <a:rPr lang="sv-SE" sz="2200" b="1" dirty="0">
                <a:solidFill>
                  <a:srgbClr val="0070C0"/>
                </a:solidFill>
                <a:latin typeface="Arial Rounded MT Bold" panose="020F0704030504030204" pitchFamily="34" charset="0"/>
                <a:cs typeface="Calibri Light" panose="020F0302020204030204" pitchFamily="34" charset="0"/>
              </a:rPr>
              <a:t>…</a:t>
            </a:r>
            <a:endParaRPr lang="en-US" sz="2200" b="1" dirty="0">
              <a:solidFill>
                <a:srgbClr val="0070C0"/>
              </a:solidFill>
              <a:latin typeface="Arial Rounded MT Bold" panose="020F0704030504030204" pitchFamily="34" charset="0"/>
              <a:ea typeface="+mn-ea"/>
              <a:cs typeface="Calibri Light" panose="020F0302020204030204" pitchFamily="34" charset="0"/>
            </a:endParaRPr>
          </a:p>
        </p:txBody>
      </p:sp>
      <p:pic>
        <p:nvPicPr>
          <p:cNvPr id="2050" name="Picture 2" descr="\\beijin-em-dc-01\Shared\Common\Public_Diplomacy_Communication&amp;Press\Graphics_Presentations_Infomaterial\Logotypes\Sweden_Embassy\Logo Embassy of Sweden Beij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862" y="-171401"/>
            <a:ext cx="1830735" cy="18307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9552" y="1844825"/>
            <a:ext cx="8239446" cy="1200329"/>
          </a:xfrm>
          <a:prstGeom prst="rect">
            <a:avLst/>
          </a:prstGeom>
        </p:spPr>
        <p:txBody>
          <a:bodyPr wrap="square">
            <a:spAutoFit/>
          </a:bodyPr>
          <a:lstStyle/>
          <a:p>
            <a:endParaRPr lang="en-US" dirty="0"/>
          </a:p>
          <a:p>
            <a:endParaRPr lang="en-US" dirty="0"/>
          </a:p>
          <a:p>
            <a:endParaRPr lang="en-US" dirty="0"/>
          </a:p>
          <a:p>
            <a:endParaRPr lang="sv-SE" dirty="0"/>
          </a:p>
        </p:txBody>
      </p:sp>
      <p:pic>
        <p:nvPicPr>
          <p:cNvPr id="4" name="Picture 3">
            <a:extLst>
              <a:ext uri="{FF2B5EF4-FFF2-40B4-BE49-F238E27FC236}">
                <a16:creationId xmlns:a16="http://schemas.microsoft.com/office/drawing/2014/main" id="{9A2810F8-E6B2-40BD-8B0E-6876295385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2214157"/>
            <a:ext cx="5004048" cy="3183131"/>
          </a:xfrm>
          <a:prstGeom prst="rect">
            <a:avLst/>
          </a:prstGeom>
        </p:spPr>
      </p:pic>
      <p:sp>
        <p:nvSpPr>
          <p:cNvPr id="7" name="Rectangle 6">
            <a:extLst>
              <a:ext uri="{FF2B5EF4-FFF2-40B4-BE49-F238E27FC236}">
                <a16:creationId xmlns:a16="http://schemas.microsoft.com/office/drawing/2014/main" id="{F09C87B9-1533-4FB1-8C95-4837CA67E45E}"/>
              </a:ext>
            </a:extLst>
          </p:cNvPr>
          <p:cNvSpPr/>
          <p:nvPr/>
        </p:nvSpPr>
        <p:spPr>
          <a:xfrm>
            <a:off x="431540" y="5349882"/>
            <a:ext cx="8455470" cy="1015663"/>
          </a:xfrm>
          <a:prstGeom prst="rect">
            <a:avLst/>
          </a:prstGeom>
        </p:spPr>
        <p:txBody>
          <a:bodyPr wrap="square">
            <a:spAutoFit/>
          </a:bodyPr>
          <a:lstStyle/>
          <a:p>
            <a:pPr algn="ctr"/>
            <a:r>
              <a:rPr lang="en-GB" sz="2000" b="1" dirty="0">
                <a:solidFill>
                  <a:srgbClr val="0070C0"/>
                </a:solidFill>
                <a:latin typeface="Arial Rounded MT Bold" panose="020F0704030504030204" pitchFamily="34" charset="0"/>
                <a:cs typeface="Calibri Light" panose="020F0302020204030204" pitchFamily="34" charset="0"/>
              </a:rPr>
              <a:t>Sverige:</a:t>
            </a:r>
          </a:p>
          <a:p>
            <a:pPr marL="342900" indent="-342900" algn="just">
              <a:buFont typeface="Wingdings" panose="05000000000000000000" pitchFamily="2" charset="2"/>
              <a:buChar char="q"/>
            </a:pPr>
            <a:r>
              <a:rPr lang="sv-SE" sz="2000" dirty="0">
                <a:solidFill>
                  <a:srgbClr val="0070C0"/>
                </a:solidFill>
                <a:latin typeface="Arial Rounded MT Bold" panose="020F0704030504030204" pitchFamily="34" charset="0"/>
                <a:cs typeface="Calibri Light" panose="020F0302020204030204" pitchFamily="34" charset="0"/>
              </a:rPr>
              <a:t>Ska bli ett av världens första fossilfria välfärdsländer. </a:t>
            </a:r>
          </a:p>
          <a:p>
            <a:pPr marL="342900" indent="-342900" algn="just">
              <a:buFont typeface="Wingdings" panose="05000000000000000000" pitchFamily="2" charset="2"/>
              <a:buChar char="q"/>
            </a:pPr>
            <a:r>
              <a:rPr lang="sv-SE" sz="2000" dirty="0">
                <a:solidFill>
                  <a:srgbClr val="0070C0"/>
                </a:solidFill>
                <a:latin typeface="Arial Rounded MT Bold" panose="020F0704030504030204" pitchFamily="34" charset="0"/>
                <a:cs typeface="Calibri Light" panose="020F0302020204030204" pitchFamily="34" charset="0"/>
              </a:rPr>
              <a:t>Ska vara en världsledande kunskaps- och innovationsnation.</a:t>
            </a:r>
            <a:endParaRPr lang="sv-SE" sz="2000" b="1" dirty="0">
              <a:solidFill>
                <a:srgbClr val="0070C0"/>
              </a:solidFill>
              <a:latin typeface="Arial Rounded MT Bold" panose="020F07040305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B8544B4E-32F7-42B1-BD94-5E0960DD67AF}"/>
              </a:ext>
            </a:extLst>
          </p:cNvPr>
          <p:cNvSpPr txBox="1"/>
          <p:nvPr/>
        </p:nvSpPr>
        <p:spPr>
          <a:xfrm>
            <a:off x="508596" y="1687315"/>
            <a:ext cx="8594056" cy="369332"/>
          </a:xfrm>
          <a:prstGeom prst="rect">
            <a:avLst/>
          </a:prstGeom>
          <a:noFill/>
        </p:spPr>
        <p:txBody>
          <a:bodyPr wrap="square" rtlCol="0">
            <a:spAutoFit/>
          </a:bodyPr>
          <a:lstStyle/>
          <a:p>
            <a:r>
              <a:rPr lang="sv-SE" b="1" dirty="0">
                <a:solidFill>
                  <a:srgbClr val="0070C0"/>
                </a:solidFill>
                <a:latin typeface="Arial Rounded MT Bold" panose="020F0704030504030204" pitchFamily="34" charset="0"/>
                <a:cs typeface="Calibri Light" panose="020F0302020204030204" pitchFamily="34" charset="0"/>
              </a:rPr>
              <a:t>Agenda 2030 – en </a:t>
            </a:r>
            <a:r>
              <a:rPr lang="sv-SE" b="1" dirty="0">
                <a:solidFill>
                  <a:srgbClr val="C00000"/>
                </a:solidFill>
                <a:latin typeface="Arial Rounded MT Bold" panose="020F0704030504030204" pitchFamily="34" charset="0"/>
                <a:cs typeface="Calibri Light" panose="020F0302020204030204" pitchFamily="34" charset="0"/>
              </a:rPr>
              <a:t>transformativ</a:t>
            </a:r>
            <a:r>
              <a:rPr lang="sv-SE" b="1" dirty="0">
                <a:solidFill>
                  <a:srgbClr val="0070C0"/>
                </a:solidFill>
                <a:latin typeface="Arial Rounded MT Bold" panose="020F0704030504030204" pitchFamily="34" charset="0"/>
                <a:cs typeface="Calibri Light" panose="020F0302020204030204" pitchFamily="34" charset="0"/>
              </a:rPr>
              <a:t> hållbarhets- och innovationsagenda  </a:t>
            </a:r>
          </a:p>
        </p:txBody>
      </p:sp>
    </p:spTree>
    <p:extLst>
      <p:ext uri="{BB962C8B-B14F-4D97-AF65-F5344CB8AC3E}">
        <p14:creationId xmlns:p14="http://schemas.microsoft.com/office/powerpoint/2010/main" val="3664277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180" y="30571"/>
            <a:ext cx="8153400" cy="990600"/>
          </a:xfrm>
        </p:spPr>
        <p:txBody>
          <a:bodyPr>
            <a:normAutofit fontScale="90000"/>
          </a:bodyPr>
          <a:lstStyle/>
          <a:p>
            <a:r>
              <a:rPr lang="en-US" sz="2700" b="1" dirty="0">
                <a:solidFill>
                  <a:srgbClr val="0070C0"/>
                </a:solidFill>
                <a:latin typeface="Arial Rounded MT Bold" panose="020F0704030504030204" pitchFamily="34" charset="0"/>
                <a:ea typeface="+mn-ea"/>
                <a:cs typeface="Calibri Light" panose="020F0302020204030204" pitchFamily="34" charset="0"/>
              </a:rPr>
              <a:t>  </a:t>
            </a:r>
            <a:br>
              <a:rPr lang="en-US" sz="2700" b="1" dirty="0">
                <a:solidFill>
                  <a:srgbClr val="0070C0"/>
                </a:solidFill>
                <a:latin typeface="Arial Rounded MT Bold" panose="020F0704030504030204" pitchFamily="34" charset="0"/>
                <a:ea typeface="+mn-ea"/>
                <a:cs typeface="Calibri Light" panose="020F0302020204030204" pitchFamily="34" charset="0"/>
              </a:rPr>
            </a:br>
            <a:r>
              <a:rPr lang="sv-SE" sz="2700" b="1" dirty="0">
                <a:solidFill>
                  <a:srgbClr val="0070C0"/>
                </a:solidFill>
                <a:latin typeface="Arial Rounded MT Bold" panose="020F0704030504030204" pitchFamily="34" charset="0"/>
                <a:ea typeface="+mn-ea"/>
                <a:cs typeface="Calibri Light" panose="020F0302020204030204" pitchFamily="34" charset="0"/>
              </a:rPr>
              <a:t>En viktig del av vårt operativa arbete</a:t>
            </a:r>
            <a:r>
              <a:rPr lang="sv-SE" sz="2400" b="1" dirty="0">
                <a:solidFill>
                  <a:srgbClr val="0070C0"/>
                </a:solidFill>
                <a:latin typeface="Arial Rounded MT Bold" panose="020F0704030504030204" pitchFamily="34" charset="0"/>
                <a:ea typeface="+mn-ea"/>
                <a:cs typeface="Calibri Light" panose="020F0302020204030204" pitchFamily="34" charset="0"/>
              </a:rPr>
              <a:t>: </a:t>
            </a:r>
            <a:br>
              <a:rPr lang="sv-SE" sz="2400" b="1" dirty="0">
                <a:solidFill>
                  <a:srgbClr val="0070C0"/>
                </a:solidFill>
                <a:latin typeface="Arial Rounded MT Bold" panose="020F0704030504030204" pitchFamily="34" charset="0"/>
                <a:ea typeface="+mn-ea"/>
                <a:cs typeface="Calibri Light" panose="020F0302020204030204" pitchFamily="34" charset="0"/>
              </a:rPr>
            </a:br>
            <a:r>
              <a:rPr lang="sv-SE" sz="2400" b="1" dirty="0">
                <a:solidFill>
                  <a:srgbClr val="C00000"/>
                </a:solidFill>
                <a:latin typeface="Arial Rounded MT Bold" panose="020F0704030504030204" pitchFamily="34" charset="0"/>
                <a:ea typeface="+mn-ea"/>
                <a:cs typeface="Calibri Light" panose="020F0302020204030204" pitchFamily="34" charset="0"/>
              </a:rPr>
              <a:t>Bevakning och trendspaning </a:t>
            </a:r>
            <a:r>
              <a:rPr lang="sv-SE" sz="2400" dirty="0">
                <a:solidFill>
                  <a:srgbClr val="C00000"/>
                </a:solidFill>
                <a:latin typeface="Arial Rounded MT Bold" panose="020F0704030504030204" pitchFamily="34" charset="0"/>
                <a:ea typeface="+mn-ea"/>
                <a:cs typeface="Calibri Light" panose="020F0302020204030204" pitchFamily="34" charset="0"/>
              </a:rPr>
              <a:t>   </a:t>
            </a:r>
            <a:br>
              <a:rPr lang="sv-SE" sz="2400" b="1" dirty="0">
                <a:solidFill>
                  <a:srgbClr val="C00000"/>
                </a:solidFill>
              </a:rPr>
            </a:br>
            <a:endParaRPr lang="sv-SE" sz="2400" b="1" dirty="0">
              <a:solidFill>
                <a:srgbClr val="C00000"/>
              </a:solidFill>
              <a:latin typeface="Arial Rounded MT Bold" panose="020F0704030504030204" pitchFamily="34" charset="0"/>
              <a:ea typeface="+mn-ea"/>
              <a:cs typeface="Calibri Light" panose="020F0302020204030204" pitchFamily="34" charset="0"/>
            </a:endParaRPr>
          </a:p>
        </p:txBody>
      </p:sp>
      <p:sp>
        <p:nvSpPr>
          <p:cNvPr id="3" name="Content Placeholder 2"/>
          <p:cNvSpPr>
            <a:spLocks noGrp="1"/>
          </p:cNvSpPr>
          <p:nvPr>
            <p:ph sz="quarter" idx="1"/>
          </p:nvPr>
        </p:nvSpPr>
        <p:spPr>
          <a:xfrm>
            <a:off x="256180" y="1484784"/>
            <a:ext cx="8473802" cy="4996890"/>
          </a:xfrm>
        </p:spPr>
        <p:txBody>
          <a:bodyPr>
            <a:normAutofit/>
          </a:bodyPr>
          <a:lstStyle/>
          <a:p>
            <a:pPr marL="0" indent="0" algn="just">
              <a:spcBef>
                <a:spcPts val="0"/>
              </a:spcBef>
              <a:buNone/>
            </a:pPr>
            <a:endParaRPr lang="en-GB" sz="2400" b="1" dirty="0">
              <a:solidFill>
                <a:srgbClr val="C00000"/>
              </a:solidFill>
              <a:latin typeface="Arial Narrow" panose="020B0606020202030204" pitchFamily="34" charset="0"/>
            </a:endParaRPr>
          </a:p>
          <a:p>
            <a:pPr marL="0" indent="0" algn="just">
              <a:spcBef>
                <a:spcPts val="0"/>
              </a:spcBef>
              <a:buNone/>
            </a:pPr>
            <a:endParaRPr lang="en-GB" sz="2400" b="1" dirty="0">
              <a:solidFill>
                <a:srgbClr val="C00000"/>
              </a:solidFill>
              <a:latin typeface="Arial Narrow" panose="020B0606020202030204" pitchFamily="34" charset="0"/>
            </a:endParaRPr>
          </a:p>
        </p:txBody>
      </p:sp>
      <p:pic>
        <p:nvPicPr>
          <p:cNvPr id="4" name="Picture 2" descr="\\beijin-em-dc-01\Shared\Common\Public_Diplomacy_Communication&amp;Press\Graphics_Presentations_Infomaterial\Logotypes\Sweden_Embassy\Logo Embassy of Sweden Beij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3" y="-171400"/>
            <a:ext cx="1830735" cy="18307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D85E9FC1-9233-4E47-B84E-C83F9F72FEED}"/>
              </a:ext>
            </a:extLst>
          </p:cNvPr>
          <p:cNvSpPr/>
          <p:nvPr/>
        </p:nvSpPr>
        <p:spPr>
          <a:xfrm>
            <a:off x="323529" y="1773475"/>
            <a:ext cx="8406454" cy="12234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070C0"/>
                </a:solidFill>
              </a:rPr>
              <a:t>Övergripande trender:  </a:t>
            </a:r>
          </a:p>
          <a:p>
            <a:pPr algn="ctr"/>
            <a:r>
              <a:rPr lang="sv-SE" dirty="0">
                <a:solidFill>
                  <a:srgbClr val="0070C0"/>
                </a:solidFill>
              </a:rPr>
              <a:t>Policymässiga inom forskning,  innovation och hållbar utveckling </a:t>
            </a:r>
          </a:p>
          <a:p>
            <a:pPr algn="ctr"/>
            <a:r>
              <a:rPr lang="sv-SE" dirty="0">
                <a:solidFill>
                  <a:srgbClr val="0070C0"/>
                </a:solidFill>
              </a:rPr>
              <a:t>Marknadsmässiga och tekniska trender som berör omställning och hållbar utveckling </a:t>
            </a:r>
          </a:p>
        </p:txBody>
      </p:sp>
      <p:sp>
        <p:nvSpPr>
          <p:cNvPr id="7" name="Rectangle 6">
            <a:extLst>
              <a:ext uri="{FF2B5EF4-FFF2-40B4-BE49-F238E27FC236}">
                <a16:creationId xmlns:a16="http://schemas.microsoft.com/office/drawing/2014/main" id="{72ADA9E2-F88E-4D89-86FC-89A2D6133CA9}"/>
              </a:ext>
            </a:extLst>
          </p:cNvPr>
          <p:cNvSpPr/>
          <p:nvPr/>
        </p:nvSpPr>
        <p:spPr>
          <a:xfrm>
            <a:off x="740081" y="2996952"/>
            <a:ext cx="2520729" cy="33838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600" b="1" dirty="0">
              <a:solidFill>
                <a:srgbClr val="C00000"/>
              </a:solidFill>
            </a:endParaRPr>
          </a:p>
          <a:p>
            <a:pPr algn="ctr"/>
            <a:endParaRPr lang="en-GB" sz="1600" b="1" dirty="0">
              <a:solidFill>
                <a:srgbClr val="C00000"/>
              </a:solidFill>
            </a:endParaRPr>
          </a:p>
          <a:p>
            <a:pPr algn="ctr"/>
            <a:r>
              <a:rPr lang="en-GB" sz="1600" b="1" dirty="0">
                <a:solidFill>
                  <a:srgbClr val="C00000"/>
                </a:solidFill>
              </a:rPr>
              <a:t>Innovation</a:t>
            </a:r>
          </a:p>
          <a:p>
            <a:pPr algn="ctr"/>
            <a:endParaRPr lang="en-GB" sz="1600" b="1" dirty="0">
              <a:solidFill>
                <a:srgbClr val="002060"/>
              </a:solidFill>
            </a:endParaRPr>
          </a:p>
          <a:p>
            <a:pPr algn="ctr"/>
            <a:r>
              <a:rPr lang="en-GB" sz="1600" b="1" dirty="0">
                <a:solidFill>
                  <a:srgbClr val="002060"/>
                </a:solidFill>
              </a:rPr>
              <a:t>Kinas “hotspots”</a:t>
            </a:r>
          </a:p>
          <a:p>
            <a:pPr algn="ctr"/>
            <a:r>
              <a:rPr lang="en-GB" sz="1600" dirty="0">
                <a:solidFill>
                  <a:srgbClr val="002060"/>
                </a:solidFill>
              </a:rPr>
              <a:t> 5G</a:t>
            </a:r>
          </a:p>
          <a:p>
            <a:pPr algn="ctr"/>
            <a:r>
              <a:rPr lang="en-GB" sz="1600" dirty="0">
                <a:solidFill>
                  <a:srgbClr val="002060"/>
                </a:solidFill>
              </a:rPr>
              <a:t>All-in AI</a:t>
            </a:r>
          </a:p>
          <a:p>
            <a:pPr algn="ctr"/>
            <a:r>
              <a:rPr lang="en-GB" sz="1600" dirty="0">
                <a:solidFill>
                  <a:srgbClr val="002060"/>
                </a:solidFill>
              </a:rPr>
              <a:t>** </a:t>
            </a:r>
          </a:p>
          <a:p>
            <a:pPr algn="ctr"/>
            <a:r>
              <a:rPr lang="en-GB" sz="1600" b="1" dirty="0">
                <a:solidFill>
                  <a:srgbClr val="002060"/>
                </a:solidFill>
              </a:rPr>
              <a:t>SVP-related </a:t>
            </a:r>
          </a:p>
          <a:p>
            <a:pPr algn="ctr"/>
            <a:r>
              <a:rPr lang="sv-SE" sz="1600" dirty="0">
                <a:solidFill>
                  <a:srgbClr val="002060"/>
                </a:solidFill>
              </a:rPr>
              <a:t>Transport &amp; mobilitet </a:t>
            </a:r>
          </a:p>
          <a:p>
            <a:pPr algn="ctr"/>
            <a:r>
              <a:rPr lang="sv-SE" sz="1600" dirty="0">
                <a:solidFill>
                  <a:srgbClr val="002060"/>
                </a:solidFill>
              </a:rPr>
              <a:t>Smart industri &amp; ny material</a:t>
            </a:r>
          </a:p>
          <a:p>
            <a:pPr algn="ctr"/>
            <a:r>
              <a:rPr lang="sv-SE" sz="1600" dirty="0">
                <a:solidFill>
                  <a:srgbClr val="002060"/>
                </a:solidFill>
              </a:rPr>
              <a:t>Cirkulär biobaserad eko </a:t>
            </a:r>
          </a:p>
          <a:p>
            <a:pPr algn="ctr"/>
            <a:r>
              <a:rPr lang="sv-SE" sz="1600" dirty="0">
                <a:solidFill>
                  <a:srgbClr val="002060"/>
                </a:solidFill>
              </a:rPr>
              <a:t>Smarta städer</a:t>
            </a:r>
          </a:p>
          <a:p>
            <a:pPr algn="ctr"/>
            <a:r>
              <a:rPr lang="sv-SE" sz="1600" dirty="0">
                <a:solidFill>
                  <a:srgbClr val="002060"/>
                </a:solidFill>
              </a:rPr>
              <a:t>Life Science  </a:t>
            </a:r>
          </a:p>
          <a:p>
            <a:pPr algn="ctr"/>
            <a:r>
              <a:rPr lang="en-GB" sz="1600" b="1" dirty="0">
                <a:solidFill>
                  <a:srgbClr val="002060"/>
                </a:solidFill>
              </a:rPr>
              <a:t> </a:t>
            </a:r>
          </a:p>
          <a:p>
            <a:pPr algn="ctr"/>
            <a:endParaRPr lang="en-GB" sz="1600" b="1" dirty="0">
              <a:solidFill>
                <a:srgbClr val="002060"/>
              </a:solidFill>
            </a:endParaRPr>
          </a:p>
        </p:txBody>
      </p:sp>
      <p:sp>
        <p:nvSpPr>
          <p:cNvPr id="8" name="Rectangle 7">
            <a:extLst>
              <a:ext uri="{FF2B5EF4-FFF2-40B4-BE49-F238E27FC236}">
                <a16:creationId xmlns:a16="http://schemas.microsoft.com/office/drawing/2014/main" id="{E9D50754-6480-4B37-AD4D-E6D4638A86C9}"/>
              </a:ext>
            </a:extLst>
          </p:cNvPr>
          <p:cNvSpPr/>
          <p:nvPr/>
        </p:nvSpPr>
        <p:spPr>
          <a:xfrm>
            <a:off x="3525058" y="2996952"/>
            <a:ext cx="2424619" cy="33838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600" b="1" dirty="0">
                <a:solidFill>
                  <a:srgbClr val="C00000"/>
                </a:solidFill>
              </a:rPr>
              <a:t>Högre utbildning och forskning </a:t>
            </a:r>
          </a:p>
          <a:p>
            <a:pPr algn="ctr"/>
            <a:endParaRPr lang="en-GB" sz="1600" dirty="0">
              <a:solidFill>
                <a:srgbClr val="002060"/>
              </a:solidFill>
            </a:endParaRPr>
          </a:p>
          <a:p>
            <a:pPr algn="ctr"/>
            <a:r>
              <a:rPr lang="sv-SE" sz="1600" dirty="0">
                <a:solidFill>
                  <a:srgbClr val="002060"/>
                </a:solidFill>
              </a:rPr>
              <a:t>Universitetsrelaterade</a:t>
            </a:r>
          </a:p>
          <a:p>
            <a:pPr algn="ctr"/>
            <a:r>
              <a:rPr lang="sv-SE" sz="1600" dirty="0">
                <a:solidFill>
                  <a:srgbClr val="002060"/>
                </a:solidFill>
              </a:rPr>
              <a:t> </a:t>
            </a:r>
          </a:p>
          <a:p>
            <a:pPr algn="ctr"/>
            <a:r>
              <a:rPr lang="sv-SE" sz="1600" dirty="0">
                <a:solidFill>
                  <a:srgbClr val="002060"/>
                </a:solidFill>
              </a:rPr>
              <a:t>Forskningsfinansiärer</a:t>
            </a:r>
          </a:p>
          <a:p>
            <a:pPr algn="ctr"/>
            <a:r>
              <a:rPr lang="sv-SE" sz="1600" dirty="0">
                <a:solidFill>
                  <a:srgbClr val="002060"/>
                </a:solidFill>
              </a:rPr>
              <a:t> &amp;</a:t>
            </a:r>
          </a:p>
          <a:p>
            <a:pPr algn="ctr"/>
            <a:r>
              <a:rPr lang="sv-SE" sz="1600" dirty="0">
                <a:solidFill>
                  <a:srgbClr val="002060"/>
                </a:solidFill>
              </a:rPr>
              <a:t> forskningssatsningar  </a:t>
            </a:r>
          </a:p>
          <a:p>
            <a:pPr algn="ctr"/>
            <a:endParaRPr lang="sv-SE" sz="1600" dirty="0">
              <a:solidFill>
                <a:srgbClr val="002060"/>
              </a:solidFill>
            </a:endParaRPr>
          </a:p>
          <a:p>
            <a:pPr algn="ctr"/>
            <a:r>
              <a:rPr lang="sv-SE" sz="1600" dirty="0">
                <a:solidFill>
                  <a:srgbClr val="002060"/>
                </a:solidFill>
              </a:rPr>
              <a:t>Internationellt samarbete</a:t>
            </a:r>
          </a:p>
          <a:p>
            <a:pPr algn="ctr"/>
            <a:endParaRPr lang="sv-SE" sz="1600" dirty="0">
              <a:solidFill>
                <a:srgbClr val="002060"/>
              </a:solidFill>
            </a:endParaRPr>
          </a:p>
          <a:p>
            <a:pPr algn="ctr"/>
            <a:r>
              <a:rPr lang="sv-SE" sz="1600" dirty="0">
                <a:solidFill>
                  <a:srgbClr val="002060"/>
                </a:solidFill>
              </a:rPr>
              <a:t> </a:t>
            </a:r>
          </a:p>
          <a:p>
            <a:pPr algn="ctr"/>
            <a:endParaRPr lang="en-GB" sz="1400" b="1" dirty="0">
              <a:solidFill>
                <a:srgbClr val="002060"/>
              </a:solidFill>
            </a:endParaRPr>
          </a:p>
        </p:txBody>
      </p:sp>
      <p:sp>
        <p:nvSpPr>
          <p:cNvPr id="9" name="Rectangle 8">
            <a:extLst>
              <a:ext uri="{FF2B5EF4-FFF2-40B4-BE49-F238E27FC236}">
                <a16:creationId xmlns:a16="http://schemas.microsoft.com/office/drawing/2014/main" id="{556EDBBA-5902-4C1D-9BC5-BEC94C268C7E}"/>
              </a:ext>
            </a:extLst>
          </p:cNvPr>
          <p:cNvSpPr/>
          <p:nvPr/>
        </p:nvSpPr>
        <p:spPr>
          <a:xfrm>
            <a:off x="6157771" y="2996952"/>
            <a:ext cx="2251809" cy="33838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sz="1600" b="1" dirty="0">
              <a:solidFill>
                <a:srgbClr val="C00000"/>
              </a:solidFill>
            </a:endParaRPr>
          </a:p>
          <a:p>
            <a:pPr algn="ctr"/>
            <a:r>
              <a:rPr lang="sv-SE" sz="1600" b="1" dirty="0">
                <a:solidFill>
                  <a:srgbClr val="C00000"/>
                </a:solidFill>
              </a:rPr>
              <a:t>Miljö och klimat </a:t>
            </a:r>
            <a:endParaRPr lang="sv-SE" sz="1600" dirty="0">
              <a:solidFill>
                <a:srgbClr val="002060"/>
              </a:solidFill>
            </a:endParaRPr>
          </a:p>
          <a:p>
            <a:pPr algn="ctr"/>
            <a:r>
              <a:rPr lang="sv-SE" sz="1600" dirty="0">
                <a:solidFill>
                  <a:srgbClr val="002060"/>
                </a:solidFill>
              </a:rPr>
              <a:t>Övergripande miljö- och klimat politik</a:t>
            </a:r>
          </a:p>
          <a:p>
            <a:pPr algn="ctr"/>
            <a:endParaRPr lang="sv-SE" sz="1600" dirty="0">
              <a:solidFill>
                <a:srgbClr val="002060"/>
              </a:solidFill>
            </a:endParaRPr>
          </a:p>
          <a:p>
            <a:pPr algn="ctr"/>
            <a:r>
              <a:rPr lang="sv-SE" sz="1600" b="1" dirty="0">
                <a:solidFill>
                  <a:srgbClr val="002060"/>
                </a:solidFill>
              </a:rPr>
              <a:t>**</a:t>
            </a:r>
          </a:p>
          <a:p>
            <a:pPr algn="ctr"/>
            <a:r>
              <a:rPr lang="sv-SE" sz="1600" b="1" dirty="0">
                <a:solidFill>
                  <a:srgbClr val="002060"/>
                </a:solidFill>
              </a:rPr>
              <a:t>Tematisk fokus </a:t>
            </a:r>
          </a:p>
          <a:p>
            <a:pPr algn="ctr"/>
            <a:r>
              <a:rPr lang="sv-SE" sz="1600" dirty="0">
                <a:solidFill>
                  <a:srgbClr val="002060"/>
                </a:solidFill>
              </a:rPr>
              <a:t>Livsmiljö</a:t>
            </a:r>
          </a:p>
          <a:p>
            <a:pPr algn="ctr"/>
            <a:r>
              <a:rPr lang="sv-SE" sz="1600" dirty="0">
                <a:solidFill>
                  <a:srgbClr val="002060"/>
                </a:solidFill>
              </a:rPr>
              <a:t>Klimat  </a:t>
            </a:r>
          </a:p>
          <a:p>
            <a:pPr algn="ctr"/>
            <a:r>
              <a:rPr lang="sv-SE" sz="1600" dirty="0">
                <a:solidFill>
                  <a:srgbClr val="002060"/>
                </a:solidFill>
              </a:rPr>
              <a:t>Biologisk mångfald </a:t>
            </a:r>
          </a:p>
          <a:p>
            <a:pPr algn="ctr"/>
            <a:r>
              <a:rPr lang="sv-SE" sz="1600" dirty="0">
                <a:solidFill>
                  <a:srgbClr val="002060"/>
                </a:solidFill>
              </a:rPr>
              <a:t>Avfall </a:t>
            </a:r>
          </a:p>
          <a:p>
            <a:pPr algn="ctr"/>
            <a:r>
              <a:rPr lang="sv-SE" sz="1600" dirty="0">
                <a:solidFill>
                  <a:srgbClr val="002060"/>
                </a:solidFill>
              </a:rPr>
              <a:t> kemikalier </a:t>
            </a:r>
          </a:p>
          <a:p>
            <a:pPr algn="ctr"/>
            <a:r>
              <a:rPr lang="sv-SE" sz="1600" dirty="0">
                <a:solidFill>
                  <a:srgbClr val="002060"/>
                </a:solidFill>
              </a:rPr>
              <a:t>Vatten- och havsrelaterat</a:t>
            </a:r>
          </a:p>
          <a:p>
            <a:pPr algn="ctr"/>
            <a:endParaRPr lang="sv-SE" sz="1600" dirty="0">
              <a:solidFill>
                <a:srgbClr val="002060"/>
              </a:solidFill>
            </a:endParaRPr>
          </a:p>
        </p:txBody>
      </p:sp>
    </p:spTree>
    <p:extLst>
      <p:ext uri="{BB962C8B-B14F-4D97-AF65-F5344CB8AC3E}">
        <p14:creationId xmlns:p14="http://schemas.microsoft.com/office/powerpoint/2010/main" val="2100863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419"/>
            <a:ext cx="8153400" cy="990600"/>
          </a:xfrm>
        </p:spPr>
        <p:txBody>
          <a:bodyPr>
            <a:normAutofit/>
          </a:bodyPr>
          <a:lstStyle/>
          <a:p>
            <a:r>
              <a:rPr lang="sv-SE" sz="2200" b="1" dirty="0">
                <a:solidFill>
                  <a:srgbClr val="0070C0"/>
                </a:solidFill>
                <a:latin typeface="Arial Rounded MT Bold" panose="020F0704030504030204" pitchFamily="34" charset="0"/>
                <a:ea typeface="+mn-ea"/>
                <a:cs typeface="Calibri Light" panose="020F0302020204030204" pitchFamily="34" charset="0"/>
              </a:rPr>
              <a:t>Kinas miljöpolitik (1.1) </a:t>
            </a:r>
            <a:br>
              <a:rPr lang="sv-SE" sz="2200" b="1" dirty="0">
                <a:solidFill>
                  <a:srgbClr val="0070C0"/>
                </a:solidFill>
                <a:latin typeface="Arial Rounded MT Bold" panose="020F0704030504030204" pitchFamily="34" charset="0"/>
                <a:ea typeface="+mn-ea"/>
                <a:cs typeface="Calibri Light" panose="020F0302020204030204" pitchFamily="34" charset="0"/>
              </a:rPr>
            </a:br>
            <a:r>
              <a:rPr lang="sv-SE" sz="2200" b="1" dirty="0">
                <a:solidFill>
                  <a:srgbClr val="C00000"/>
                </a:solidFill>
                <a:latin typeface="Arial Rounded MT Bold" panose="020F0704030504030204" pitchFamily="34" charset="0"/>
                <a:ea typeface="+mn-ea"/>
                <a:cs typeface="Calibri Light" panose="020F0302020204030204" pitchFamily="34" charset="0"/>
              </a:rPr>
              <a:t>Den viktigaste institutionella förändringen …</a:t>
            </a:r>
          </a:p>
        </p:txBody>
      </p:sp>
      <p:sp>
        <p:nvSpPr>
          <p:cNvPr id="3" name="Content Placeholder 2"/>
          <p:cNvSpPr>
            <a:spLocks noGrp="1"/>
          </p:cNvSpPr>
          <p:nvPr>
            <p:ph sz="quarter" idx="1"/>
          </p:nvPr>
        </p:nvSpPr>
        <p:spPr>
          <a:xfrm>
            <a:off x="395536" y="1638612"/>
            <a:ext cx="8473802" cy="4536504"/>
          </a:xfrm>
        </p:spPr>
        <p:txBody>
          <a:bodyPr>
            <a:normAutofit fontScale="92500" lnSpcReduction="10000"/>
          </a:bodyPr>
          <a:lstStyle/>
          <a:p>
            <a:pPr algn="just"/>
            <a:r>
              <a:rPr lang="en-US" sz="2000" dirty="0" err="1">
                <a:solidFill>
                  <a:srgbClr val="0070C0"/>
                </a:solidFill>
                <a:latin typeface="Arial Narrow" panose="020B0606020202030204" pitchFamily="34" charset="0"/>
              </a:rPr>
              <a:t>Från</a:t>
            </a:r>
            <a:r>
              <a:rPr lang="en-US" sz="2000" dirty="0">
                <a:solidFill>
                  <a:srgbClr val="0070C0"/>
                </a:solidFill>
                <a:latin typeface="Arial Narrow" panose="020B0606020202030204" pitchFamily="34" charset="0"/>
              </a:rPr>
              <a:t> </a:t>
            </a:r>
            <a:r>
              <a:rPr lang="en-US" sz="2000" b="1" dirty="0">
                <a:solidFill>
                  <a:srgbClr val="0070C0"/>
                </a:solidFill>
                <a:latin typeface="Arial Narrow" panose="020B0606020202030204" pitchFamily="34" charset="0"/>
              </a:rPr>
              <a:t>Ministry of Environmental Protection (MEP</a:t>
            </a:r>
            <a:r>
              <a:rPr lang="en-US" sz="2000" dirty="0">
                <a:solidFill>
                  <a:srgbClr val="0070C0"/>
                </a:solidFill>
                <a:latin typeface="Arial Narrow" panose="020B0606020202030204" pitchFamily="34" charset="0"/>
              </a:rPr>
              <a:t>) till </a:t>
            </a:r>
            <a:r>
              <a:rPr lang="en-US" sz="2000" b="1" dirty="0">
                <a:solidFill>
                  <a:srgbClr val="0070C0"/>
                </a:solidFill>
                <a:latin typeface="Arial Narrow" panose="020B0606020202030204" pitchFamily="34" charset="0"/>
              </a:rPr>
              <a:t>Ministry of Ecology and Environment (MEE) </a:t>
            </a:r>
          </a:p>
          <a:p>
            <a:pPr algn="just"/>
            <a:endParaRPr lang="en-US" sz="2000" b="1" dirty="0">
              <a:solidFill>
                <a:srgbClr val="0070C0"/>
              </a:solidFill>
              <a:latin typeface="Arial Narrow" panose="020B0606020202030204" pitchFamily="34" charset="0"/>
            </a:endParaRPr>
          </a:p>
          <a:p>
            <a:pPr algn="just"/>
            <a:r>
              <a:rPr lang="sv-SE" sz="2000" dirty="0">
                <a:solidFill>
                  <a:srgbClr val="0070C0"/>
                </a:solidFill>
                <a:latin typeface="Arial Narrow" panose="020B0606020202030204" pitchFamily="34" charset="0"/>
              </a:rPr>
              <a:t>MEE har utökat sin personal med 300–500 personer.</a:t>
            </a:r>
          </a:p>
          <a:p>
            <a:pPr algn="just"/>
            <a:endParaRPr lang="sv-SE" sz="2000" dirty="0">
              <a:solidFill>
                <a:srgbClr val="0070C0"/>
              </a:solidFill>
              <a:latin typeface="Arial Narrow" panose="020B0606020202030204" pitchFamily="34" charset="0"/>
            </a:endParaRPr>
          </a:p>
          <a:p>
            <a:pPr algn="just"/>
            <a:r>
              <a:rPr lang="sv-SE" sz="2000" dirty="0">
                <a:solidFill>
                  <a:srgbClr val="0070C0"/>
                </a:solidFill>
                <a:latin typeface="Arial Narrow" panose="020B0606020202030204" pitchFamily="34" charset="0"/>
              </a:rPr>
              <a:t>Budgeten har ökat med 70 % under 2018. Den totala budgeten låg på runt 12 miljarder RMB varav 500 miljoner RMB allokerats till </a:t>
            </a:r>
            <a:r>
              <a:rPr lang="sv-SE" sz="2000" b="1" dirty="0">
                <a:solidFill>
                  <a:srgbClr val="0070C0"/>
                </a:solidFill>
                <a:latin typeface="Arial Narrow" panose="020B0606020202030204" pitchFamily="34" charset="0"/>
              </a:rPr>
              <a:t>miljöinspektioner</a:t>
            </a:r>
            <a:r>
              <a:rPr lang="sv-SE" sz="2000" dirty="0">
                <a:solidFill>
                  <a:srgbClr val="0070C0"/>
                </a:solidFill>
                <a:latin typeface="Arial Narrow" panose="020B0606020202030204" pitchFamily="34" charset="0"/>
              </a:rPr>
              <a:t> (ca. 16,6 miljarder och 680 miljoner SEK respektive). </a:t>
            </a:r>
          </a:p>
          <a:p>
            <a:pPr algn="just"/>
            <a:endParaRPr lang="sv-SE" sz="2000" dirty="0">
              <a:solidFill>
                <a:srgbClr val="0070C0"/>
              </a:solidFill>
              <a:latin typeface="Arial Narrow" panose="020B0606020202030204" pitchFamily="34" charset="0"/>
            </a:endParaRPr>
          </a:p>
          <a:p>
            <a:pPr algn="just"/>
            <a:r>
              <a:rPr lang="sv-SE" sz="2000" b="1" dirty="0">
                <a:solidFill>
                  <a:srgbClr val="0070C0"/>
                </a:solidFill>
                <a:latin typeface="Arial Narrow" panose="020B0606020202030204" pitchFamily="34" charset="0"/>
              </a:rPr>
              <a:t>Ett nationellt inspektionssystem </a:t>
            </a:r>
            <a:r>
              <a:rPr lang="sv-SE" sz="2000" dirty="0">
                <a:solidFill>
                  <a:srgbClr val="0070C0"/>
                </a:solidFill>
                <a:latin typeface="Arial Narrow" panose="020B0606020202030204" pitchFamily="34" charset="0"/>
              </a:rPr>
              <a:t>för regelbundna inspektioner av förorenande företag och fabriker, som också kan läggas på lokala myndigheter och kompletterar inspektionerna från nationell nivå.</a:t>
            </a:r>
          </a:p>
          <a:p>
            <a:pPr marL="0" indent="0" algn="just">
              <a:buNone/>
            </a:pPr>
            <a:endParaRPr lang="en-US" sz="2000" dirty="0">
              <a:solidFill>
                <a:srgbClr val="0070C0"/>
              </a:solidFill>
              <a:latin typeface="Arial Narrow" panose="020B0606020202030204" pitchFamily="34" charset="0"/>
            </a:endParaRPr>
          </a:p>
          <a:p>
            <a:pPr marL="0" lvl="0" indent="0">
              <a:buNone/>
            </a:pPr>
            <a:r>
              <a:rPr lang="sv-SE" sz="2000" b="1" dirty="0">
                <a:solidFill>
                  <a:srgbClr val="0070C0"/>
                </a:solidFill>
                <a:latin typeface="Arial Narrow" panose="020B0606020202030204" pitchFamily="34" charset="0"/>
              </a:rPr>
              <a:t> </a:t>
            </a:r>
            <a:r>
              <a:rPr lang="en-US" sz="2200" b="1" dirty="0">
                <a:solidFill>
                  <a:srgbClr val="0070C0"/>
                </a:solidFill>
                <a:latin typeface="Arial Narrow" panose="020B0606020202030204" pitchFamily="34" charset="0"/>
              </a:rPr>
              <a:t> </a:t>
            </a:r>
          </a:p>
        </p:txBody>
      </p:sp>
      <p:pic>
        <p:nvPicPr>
          <p:cNvPr id="4" name="Picture 2" descr="\\beijin-em-dc-01\Shared\Common\Public_Diplomacy_Communication&amp;Press\Graphics_Presentations_Infomaterial\Logotypes\Sweden_Embassy\Logo Embassy of Sweden Beij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87" y="-169512"/>
            <a:ext cx="1830735" cy="183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30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419"/>
            <a:ext cx="8153400" cy="990600"/>
          </a:xfrm>
        </p:spPr>
        <p:txBody>
          <a:bodyPr>
            <a:normAutofit/>
          </a:bodyPr>
          <a:lstStyle/>
          <a:p>
            <a:r>
              <a:rPr lang="sv-SE" sz="2200" b="1" dirty="0">
                <a:solidFill>
                  <a:srgbClr val="0070C0"/>
                </a:solidFill>
                <a:latin typeface="Arial Rounded MT Bold" panose="020F0704030504030204" pitchFamily="34" charset="0"/>
                <a:ea typeface="+mn-ea"/>
                <a:cs typeface="Calibri Light" panose="020F0302020204030204" pitchFamily="34" charset="0"/>
              </a:rPr>
              <a:t>Kinas miljöpolitik (1.2) </a:t>
            </a:r>
            <a:br>
              <a:rPr lang="sv-SE" sz="2200" b="1" dirty="0">
                <a:solidFill>
                  <a:srgbClr val="0070C0"/>
                </a:solidFill>
                <a:latin typeface="Arial Rounded MT Bold" panose="020F0704030504030204" pitchFamily="34" charset="0"/>
                <a:ea typeface="+mn-ea"/>
                <a:cs typeface="Calibri Light" panose="020F0302020204030204" pitchFamily="34" charset="0"/>
              </a:rPr>
            </a:br>
            <a:r>
              <a:rPr lang="sv-SE" sz="2200" b="1" dirty="0">
                <a:solidFill>
                  <a:srgbClr val="C00000"/>
                </a:solidFill>
                <a:latin typeface="Arial Rounded MT Bold" panose="020F0704030504030204" pitchFamily="34" charset="0"/>
                <a:ea typeface="+mn-ea"/>
                <a:cs typeface="Calibri Light" panose="020F0302020204030204" pitchFamily="34" charset="0"/>
              </a:rPr>
              <a:t>Den viktigaste institutionella förändringen …</a:t>
            </a:r>
          </a:p>
        </p:txBody>
      </p:sp>
      <p:sp>
        <p:nvSpPr>
          <p:cNvPr id="3" name="Content Placeholder 2"/>
          <p:cNvSpPr>
            <a:spLocks noGrp="1"/>
          </p:cNvSpPr>
          <p:nvPr>
            <p:ph sz="quarter" idx="1"/>
          </p:nvPr>
        </p:nvSpPr>
        <p:spPr>
          <a:xfrm>
            <a:off x="395536" y="1638612"/>
            <a:ext cx="8473802" cy="4536504"/>
          </a:xfrm>
        </p:spPr>
        <p:txBody>
          <a:bodyPr>
            <a:normAutofit lnSpcReduction="10000"/>
          </a:bodyPr>
          <a:lstStyle/>
          <a:p>
            <a:pPr algn="just"/>
            <a:r>
              <a:rPr lang="sv-SE" sz="2000" dirty="0">
                <a:solidFill>
                  <a:srgbClr val="0070C0"/>
                </a:solidFill>
                <a:latin typeface="Arial Narrow" panose="020B0606020202030204" pitchFamily="34" charset="0"/>
              </a:rPr>
              <a:t>En omorganisationen som syftar på att </a:t>
            </a:r>
            <a:r>
              <a:rPr lang="sv-SE" sz="2000" b="1" dirty="0">
                <a:solidFill>
                  <a:srgbClr val="C00000"/>
                </a:solidFill>
                <a:latin typeface="Arial Narrow" panose="020B0606020202030204" pitchFamily="34" charset="0"/>
              </a:rPr>
              <a:t>tydliggöra ansvarsfördelningen </a:t>
            </a:r>
            <a:r>
              <a:rPr lang="sv-SE" sz="2000" dirty="0">
                <a:solidFill>
                  <a:srgbClr val="0070C0"/>
                </a:solidFill>
                <a:latin typeface="Arial Narrow" panose="020B0606020202030204" pitchFamily="34" charset="0"/>
              </a:rPr>
              <a:t>och uppnår </a:t>
            </a:r>
            <a:r>
              <a:rPr lang="sv-SE" sz="2000" b="1" dirty="0">
                <a:solidFill>
                  <a:srgbClr val="C00000"/>
                </a:solidFill>
                <a:latin typeface="Arial Narrow" panose="020B0606020202030204" pitchFamily="34" charset="0"/>
              </a:rPr>
              <a:t>en integrerad approach </a:t>
            </a:r>
            <a:r>
              <a:rPr lang="sv-SE" sz="2000" dirty="0">
                <a:solidFill>
                  <a:srgbClr val="0070C0"/>
                </a:solidFill>
                <a:latin typeface="Arial Narrow" panose="020B0606020202030204" pitchFamily="34" charset="0"/>
              </a:rPr>
              <a:t>(</a:t>
            </a:r>
            <a:r>
              <a:rPr lang="zh-CN" altLang="sv-SE" sz="1800" dirty="0">
                <a:solidFill>
                  <a:srgbClr val="0070C0"/>
                </a:solidFill>
                <a:latin typeface="SimSun" panose="02010600030101010101" pitchFamily="2" charset="-122"/>
                <a:ea typeface="SimSun" panose="02010600030101010101" pitchFamily="2" charset="-122"/>
              </a:rPr>
              <a:t>五个打通</a:t>
            </a:r>
            <a:r>
              <a:rPr lang="sv-SE" altLang="zh-CN" sz="2000" dirty="0">
                <a:solidFill>
                  <a:srgbClr val="0070C0"/>
                </a:solidFill>
                <a:latin typeface="Arial Narrow" panose="020B0606020202030204" pitchFamily="34" charset="0"/>
              </a:rPr>
              <a:t>)</a:t>
            </a:r>
            <a:r>
              <a:rPr lang="sv-SE" sz="2000" dirty="0">
                <a:solidFill>
                  <a:srgbClr val="0070C0"/>
                </a:solidFill>
                <a:latin typeface="Arial Narrow" panose="020B0606020202030204" pitchFamily="34" charset="0"/>
              </a:rPr>
              <a:t>:</a:t>
            </a:r>
          </a:p>
          <a:p>
            <a:pPr algn="just">
              <a:buFont typeface="Wingdings" panose="05000000000000000000" pitchFamily="2" charset="2"/>
              <a:buChar char="Ø"/>
            </a:pPr>
            <a:r>
              <a:rPr lang="sv-SE" sz="2000" dirty="0">
                <a:solidFill>
                  <a:srgbClr val="0070C0"/>
                </a:solidFill>
                <a:latin typeface="Arial Narrow" panose="020B0606020202030204" pitchFamily="34" charset="0"/>
              </a:rPr>
              <a:t> </a:t>
            </a:r>
            <a:r>
              <a:rPr lang="sv-SE" sz="1800" b="1" i="1" dirty="0">
                <a:solidFill>
                  <a:srgbClr val="0070C0"/>
                </a:solidFill>
                <a:latin typeface="Arial Narrow" panose="020B0606020202030204" pitchFamily="34" charset="0"/>
              </a:rPr>
              <a:t>O</a:t>
            </a:r>
            <a:r>
              <a:rPr lang="en-GB" sz="1800" b="1" i="1" dirty="0">
                <a:solidFill>
                  <a:srgbClr val="0070C0"/>
                </a:solidFill>
                <a:latin typeface="Arial Narrow" panose="020B0606020202030204" pitchFamily="34" charset="0"/>
              </a:rPr>
              <a:t>n the ground and under-ground</a:t>
            </a:r>
            <a:r>
              <a:rPr lang="en-GB" sz="1800" i="1" dirty="0">
                <a:solidFill>
                  <a:srgbClr val="0070C0"/>
                </a:solidFill>
                <a:latin typeface="Arial Narrow" panose="020B0606020202030204" pitchFamily="34" charset="0"/>
              </a:rPr>
              <a:t>: integrate pollution prevention with ecosystem conservation  </a:t>
            </a:r>
          </a:p>
          <a:p>
            <a:pPr marL="357188" indent="-357188" algn="just">
              <a:buFont typeface="Wingdings" panose="05000000000000000000" pitchFamily="2" charset="2"/>
              <a:buChar char="Ø"/>
            </a:pPr>
            <a:r>
              <a:rPr lang="en-GB" sz="1800" b="1" i="1" dirty="0">
                <a:solidFill>
                  <a:srgbClr val="0070C0"/>
                </a:solidFill>
                <a:latin typeface="Arial Narrow" panose="020B0606020202030204" pitchFamily="34" charset="0"/>
              </a:rPr>
              <a:t>On-shore and off-shore</a:t>
            </a:r>
            <a:r>
              <a:rPr lang="en-GB" sz="1800" i="1" dirty="0">
                <a:solidFill>
                  <a:srgbClr val="0070C0"/>
                </a:solidFill>
                <a:latin typeface="Arial Narrow" panose="020B0606020202030204" pitchFamily="34" charset="0"/>
              </a:rPr>
              <a:t>: Integrate water resource use, waste water treatment and ecosystem protection    </a:t>
            </a:r>
          </a:p>
          <a:p>
            <a:pPr algn="just">
              <a:buFont typeface="Wingdings" panose="05000000000000000000" pitchFamily="2" charset="2"/>
              <a:buChar char="Ø"/>
            </a:pPr>
            <a:r>
              <a:rPr lang="en-GB" sz="1800" i="1" dirty="0">
                <a:solidFill>
                  <a:srgbClr val="0070C0"/>
                </a:solidFill>
                <a:latin typeface="Arial Narrow" panose="020B0606020202030204" pitchFamily="34" charset="0"/>
              </a:rPr>
              <a:t>Waste prevention and waste treatment – </a:t>
            </a:r>
            <a:r>
              <a:rPr lang="en-GB" sz="1800" b="1" i="1" dirty="0">
                <a:solidFill>
                  <a:srgbClr val="0070C0"/>
                </a:solidFill>
                <a:latin typeface="Arial Narrow" panose="020B0606020202030204" pitchFamily="34" charset="0"/>
              </a:rPr>
              <a:t>from source to sea</a:t>
            </a:r>
            <a:r>
              <a:rPr lang="en-GB" sz="1800" i="1" dirty="0">
                <a:solidFill>
                  <a:srgbClr val="0070C0"/>
                </a:solidFill>
                <a:latin typeface="Arial Narrow" panose="020B0606020202030204" pitchFamily="34" charset="0"/>
              </a:rPr>
              <a:t>. </a:t>
            </a:r>
          </a:p>
          <a:p>
            <a:pPr algn="just">
              <a:buFont typeface="Wingdings" panose="05000000000000000000" pitchFamily="2" charset="2"/>
              <a:buChar char="Ø"/>
            </a:pPr>
            <a:r>
              <a:rPr lang="en-GB" sz="1800" i="1" dirty="0">
                <a:solidFill>
                  <a:srgbClr val="0070C0"/>
                </a:solidFill>
                <a:latin typeface="Arial Narrow" panose="020B0606020202030204" pitchFamily="34" charset="0"/>
              </a:rPr>
              <a:t>Integrated </a:t>
            </a:r>
            <a:r>
              <a:rPr lang="en-GB" sz="1800" b="1" i="1" dirty="0">
                <a:solidFill>
                  <a:srgbClr val="0070C0"/>
                </a:solidFill>
                <a:latin typeface="Arial Narrow" panose="020B0606020202030204" pitchFamily="34" charset="0"/>
              </a:rPr>
              <a:t>urban- and-rural </a:t>
            </a:r>
            <a:r>
              <a:rPr lang="en-GB" sz="1800" i="1" dirty="0">
                <a:solidFill>
                  <a:srgbClr val="0070C0"/>
                </a:solidFill>
                <a:latin typeface="Arial Narrow" panose="020B0606020202030204" pitchFamily="34" charset="0"/>
              </a:rPr>
              <a:t>environmental protection and conservation</a:t>
            </a:r>
          </a:p>
          <a:p>
            <a:pPr algn="just">
              <a:buFont typeface="Wingdings" panose="05000000000000000000" pitchFamily="2" charset="2"/>
              <a:buChar char="Ø"/>
            </a:pPr>
            <a:r>
              <a:rPr lang="en-GB" sz="1800" i="1" dirty="0">
                <a:solidFill>
                  <a:srgbClr val="0070C0"/>
                </a:solidFill>
                <a:latin typeface="Arial Narrow" panose="020B0606020202030204" pitchFamily="34" charset="0"/>
              </a:rPr>
              <a:t>Integrated </a:t>
            </a:r>
            <a:r>
              <a:rPr lang="en-GB" sz="1800" b="1" i="1" dirty="0">
                <a:solidFill>
                  <a:srgbClr val="0070C0"/>
                </a:solidFill>
                <a:latin typeface="Arial Narrow" panose="020B0606020202030204" pitchFamily="34" charset="0"/>
              </a:rPr>
              <a:t>climate mitigation and adaptation  </a:t>
            </a:r>
          </a:p>
          <a:p>
            <a:pPr algn="just"/>
            <a:endParaRPr lang="sv-SE" sz="2000" dirty="0">
              <a:solidFill>
                <a:srgbClr val="0070C0"/>
              </a:solidFill>
              <a:latin typeface="Arial Narrow" panose="020B0606020202030204" pitchFamily="34" charset="0"/>
            </a:endParaRPr>
          </a:p>
          <a:p>
            <a:pPr algn="just"/>
            <a:r>
              <a:rPr lang="sv-SE" sz="2000" dirty="0">
                <a:solidFill>
                  <a:srgbClr val="0070C0"/>
                </a:solidFill>
                <a:latin typeface="Arial Narrow" panose="020B0606020202030204" pitchFamily="34" charset="0"/>
              </a:rPr>
              <a:t>Vad som inte har skett: att slå samman </a:t>
            </a:r>
            <a:r>
              <a:rPr lang="sv-SE" sz="2000" b="1" dirty="0">
                <a:solidFill>
                  <a:srgbClr val="C00000"/>
                </a:solidFill>
                <a:latin typeface="Arial Narrow" panose="020B0606020202030204" pitchFamily="34" charset="0"/>
              </a:rPr>
              <a:t>utsläppsfrågor</a:t>
            </a:r>
            <a:r>
              <a:rPr lang="sv-SE" sz="2000" dirty="0">
                <a:solidFill>
                  <a:srgbClr val="0070C0"/>
                </a:solidFill>
                <a:latin typeface="Arial Narrow" panose="020B0606020202030204" pitchFamily="34" charset="0"/>
              </a:rPr>
              <a:t> och hantering av </a:t>
            </a:r>
            <a:r>
              <a:rPr lang="sv-SE" sz="2000" b="1" dirty="0">
                <a:solidFill>
                  <a:srgbClr val="C00000"/>
                </a:solidFill>
                <a:latin typeface="Arial Narrow" panose="020B0606020202030204" pitchFamily="34" charset="0"/>
              </a:rPr>
              <a:t>naturresurser</a:t>
            </a:r>
            <a:r>
              <a:rPr lang="sv-SE" sz="2000" dirty="0">
                <a:solidFill>
                  <a:srgbClr val="0070C0"/>
                </a:solidFill>
                <a:latin typeface="Arial Narrow" panose="020B0606020202030204" pitchFamily="34" charset="0"/>
              </a:rPr>
              <a:t> under ett och samma mega-ministerium, vilket kräver koordineringen mellan MEE och </a:t>
            </a:r>
            <a:r>
              <a:rPr lang="sv-SE" sz="2000" dirty="0" err="1">
                <a:solidFill>
                  <a:srgbClr val="0070C0"/>
                </a:solidFill>
                <a:latin typeface="Arial Narrow" panose="020B0606020202030204" pitchFamily="34" charset="0"/>
              </a:rPr>
              <a:t>Ministry</a:t>
            </a:r>
            <a:r>
              <a:rPr lang="sv-SE" sz="2000" dirty="0">
                <a:solidFill>
                  <a:srgbClr val="0070C0"/>
                </a:solidFill>
                <a:latin typeface="Arial Narrow" panose="020B0606020202030204" pitchFamily="34" charset="0"/>
              </a:rPr>
              <a:t> of </a:t>
            </a:r>
            <a:r>
              <a:rPr lang="sv-SE" sz="2000" dirty="0" err="1">
                <a:solidFill>
                  <a:srgbClr val="0070C0"/>
                </a:solidFill>
                <a:latin typeface="Arial Narrow" panose="020B0606020202030204" pitchFamily="34" charset="0"/>
              </a:rPr>
              <a:t>Natural</a:t>
            </a:r>
            <a:r>
              <a:rPr lang="sv-SE" sz="2000" dirty="0">
                <a:solidFill>
                  <a:srgbClr val="0070C0"/>
                </a:solidFill>
                <a:latin typeface="Arial Narrow" panose="020B0606020202030204" pitchFamily="34" charset="0"/>
              </a:rPr>
              <a:t> Resources.  </a:t>
            </a:r>
          </a:p>
          <a:p>
            <a:pPr marL="0" lvl="0" indent="0">
              <a:buNone/>
            </a:pPr>
            <a:r>
              <a:rPr lang="sv-SE" sz="2000" b="1" dirty="0">
                <a:solidFill>
                  <a:srgbClr val="0070C0"/>
                </a:solidFill>
                <a:latin typeface="Arial Narrow" panose="020B0606020202030204" pitchFamily="34" charset="0"/>
              </a:rPr>
              <a:t> </a:t>
            </a:r>
            <a:r>
              <a:rPr lang="en-US" sz="2200" b="1" dirty="0">
                <a:solidFill>
                  <a:srgbClr val="0070C0"/>
                </a:solidFill>
                <a:latin typeface="Arial Narrow" panose="020B0606020202030204" pitchFamily="34" charset="0"/>
              </a:rPr>
              <a:t> </a:t>
            </a:r>
          </a:p>
        </p:txBody>
      </p:sp>
      <p:pic>
        <p:nvPicPr>
          <p:cNvPr id="4" name="Picture 2" descr="\\beijin-em-dc-01\Shared\Common\Public_Diplomacy_Communication&amp;Press\Graphics_Presentations_Infomaterial\Logotypes\Sweden_Embassy\Logo Embassy of Sweden Beij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87" y="-169512"/>
            <a:ext cx="1830735" cy="183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026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419"/>
            <a:ext cx="8153400" cy="990600"/>
          </a:xfrm>
        </p:spPr>
        <p:txBody>
          <a:bodyPr>
            <a:normAutofit/>
          </a:bodyPr>
          <a:lstStyle/>
          <a:p>
            <a:r>
              <a:rPr lang="sv-SE" sz="2200" b="1" dirty="0">
                <a:solidFill>
                  <a:srgbClr val="0070C0"/>
                </a:solidFill>
                <a:latin typeface="Arial Rounded MT Bold" panose="020F0704030504030204" pitchFamily="34" charset="0"/>
                <a:ea typeface="+mn-ea"/>
                <a:cs typeface="Calibri Light" panose="020F0302020204030204" pitchFamily="34" charset="0"/>
              </a:rPr>
              <a:t>Kinas miljöpolitik (1.3) </a:t>
            </a:r>
            <a:br>
              <a:rPr lang="sv-SE" sz="2200" b="1" dirty="0">
                <a:solidFill>
                  <a:srgbClr val="0070C0"/>
                </a:solidFill>
                <a:latin typeface="Arial Rounded MT Bold" panose="020F0704030504030204" pitchFamily="34" charset="0"/>
                <a:ea typeface="+mn-ea"/>
                <a:cs typeface="Calibri Light" panose="020F0302020204030204" pitchFamily="34" charset="0"/>
              </a:rPr>
            </a:br>
            <a:r>
              <a:rPr lang="sv-SE" sz="2200" b="1" dirty="0">
                <a:solidFill>
                  <a:srgbClr val="C00000"/>
                </a:solidFill>
                <a:latin typeface="Arial Rounded MT Bold" panose="020F0704030504030204" pitchFamily="34" charset="0"/>
                <a:ea typeface="+mn-ea"/>
                <a:cs typeface="Calibri Light" panose="020F0302020204030204" pitchFamily="34" charset="0"/>
              </a:rPr>
              <a:t>Den viktigaste institutionella förändringen …</a:t>
            </a:r>
          </a:p>
        </p:txBody>
      </p:sp>
      <p:sp>
        <p:nvSpPr>
          <p:cNvPr id="3" name="Content Placeholder 2"/>
          <p:cNvSpPr>
            <a:spLocks noGrp="1"/>
          </p:cNvSpPr>
          <p:nvPr>
            <p:ph sz="quarter" idx="1"/>
          </p:nvPr>
        </p:nvSpPr>
        <p:spPr>
          <a:xfrm>
            <a:off x="395536" y="1638612"/>
            <a:ext cx="8473802" cy="4536504"/>
          </a:xfrm>
        </p:spPr>
        <p:txBody>
          <a:bodyPr>
            <a:normAutofit/>
          </a:bodyPr>
          <a:lstStyle/>
          <a:p>
            <a:pPr algn="just"/>
            <a:r>
              <a:rPr lang="sv-SE" sz="2000" b="1" dirty="0">
                <a:solidFill>
                  <a:srgbClr val="0070C0"/>
                </a:solidFill>
                <a:latin typeface="Arial Narrow" panose="020B0606020202030204" pitchFamily="34" charset="0"/>
              </a:rPr>
              <a:t>Ministeriet för naturresurser (MNR) -  </a:t>
            </a:r>
            <a:r>
              <a:rPr lang="sv-SE" sz="2000" dirty="0">
                <a:solidFill>
                  <a:srgbClr val="0070C0"/>
                </a:solidFill>
                <a:latin typeface="Arial Narrow" panose="020B0606020202030204" pitchFamily="34" charset="0"/>
              </a:rPr>
              <a:t>ett helt nybildat ministerium.</a:t>
            </a:r>
          </a:p>
          <a:p>
            <a:pPr algn="just"/>
            <a:endParaRPr lang="sv-SE" sz="2000" dirty="0">
              <a:solidFill>
                <a:srgbClr val="0070C0"/>
              </a:solidFill>
              <a:latin typeface="Arial Narrow" panose="020B0606020202030204" pitchFamily="34" charset="0"/>
            </a:endParaRPr>
          </a:p>
          <a:p>
            <a:pPr algn="just"/>
            <a:r>
              <a:rPr lang="sv-SE" sz="2000" dirty="0">
                <a:solidFill>
                  <a:srgbClr val="0070C0"/>
                </a:solidFill>
                <a:latin typeface="Arial Narrow" panose="020B0606020202030204" pitchFamily="34" charset="0"/>
              </a:rPr>
              <a:t>Tar fram en förvaltningsplan och förvaltar alla naturresurser, både </a:t>
            </a:r>
            <a:r>
              <a:rPr lang="sv-SE" sz="2000" b="1" dirty="0">
                <a:solidFill>
                  <a:srgbClr val="C00000"/>
                </a:solidFill>
                <a:latin typeface="Arial Narrow" panose="020B0606020202030204" pitchFamily="34" charset="0"/>
              </a:rPr>
              <a:t>på land och i hav.</a:t>
            </a:r>
            <a:endParaRPr lang="sv-SE" sz="2000" dirty="0">
              <a:solidFill>
                <a:srgbClr val="0070C0"/>
              </a:solidFill>
              <a:latin typeface="Arial Narrow" panose="020B0606020202030204" pitchFamily="34" charset="0"/>
            </a:endParaRPr>
          </a:p>
          <a:p>
            <a:pPr algn="just"/>
            <a:endParaRPr lang="sv-SE" sz="2000" dirty="0">
              <a:solidFill>
                <a:srgbClr val="0070C0"/>
              </a:solidFill>
              <a:latin typeface="Arial Narrow" panose="020B0606020202030204" pitchFamily="34" charset="0"/>
            </a:endParaRPr>
          </a:p>
          <a:p>
            <a:pPr algn="just"/>
            <a:r>
              <a:rPr lang="sv-SE" sz="2000" dirty="0">
                <a:solidFill>
                  <a:srgbClr val="0070C0"/>
                </a:solidFill>
                <a:latin typeface="Arial Narrow" panose="020B0606020202030204" pitchFamily="34" charset="0"/>
              </a:rPr>
              <a:t>Ser över </a:t>
            </a:r>
            <a:r>
              <a:rPr lang="sv-SE" sz="2000" b="1" dirty="0">
                <a:solidFill>
                  <a:srgbClr val="C00000"/>
                </a:solidFill>
                <a:latin typeface="Arial Narrow" panose="020B0606020202030204" pitchFamily="34" charset="0"/>
              </a:rPr>
              <a:t>äganderätter, </a:t>
            </a:r>
            <a:r>
              <a:rPr lang="sv-SE" sz="2100" dirty="0">
                <a:solidFill>
                  <a:srgbClr val="0070C0"/>
                </a:solidFill>
                <a:latin typeface="Arial Narrow" panose="020B0606020202030204" pitchFamily="34" charset="0"/>
              </a:rPr>
              <a:t>som har varit otydligt i Kina och lett till överexploatering. </a:t>
            </a:r>
          </a:p>
          <a:p>
            <a:pPr algn="just"/>
            <a:endParaRPr lang="sv-SE" sz="2100" dirty="0">
              <a:solidFill>
                <a:srgbClr val="0070C0"/>
              </a:solidFill>
              <a:latin typeface="Arial Narrow" panose="020B0606020202030204" pitchFamily="34" charset="0"/>
            </a:endParaRPr>
          </a:p>
          <a:p>
            <a:pPr algn="just"/>
            <a:r>
              <a:rPr lang="sv-SE" sz="2100" dirty="0">
                <a:solidFill>
                  <a:srgbClr val="0070C0"/>
                </a:solidFill>
                <a:latin typeface="Arial Narrow" panose="020B0606020202030204" pitchFamily="34" charset="0"/>
              </a:rPr>
              <a:t>Får det övergripande ansvaret för </a:t>
            </a:r>
            <a:r>
              <a:rPr lang="sv-SE" sz="2100" b="1" dirty="0">
                <a:solidFill>
                  <a:srgbClr val="C00000"/>
                </a:solidFill>
                <a:latin typeface="Arial Narrow" panose="020B0606020202030204" pitchFamily="34" charset="0"/>
              </a:rPr>
              <a:t>planering av landområden</a:t>
            </a:r>
            <a:r>
              <a:rPr lang="sv-SE" sz="2100" dirty="0">
                <a:solidFill>
                  <a:srgbClr val="0070C0"/>
                </a:solidFill>
                <a:latin typeface="Arial Narrow" panose="020B0606020202030204" pitchFamily="34" charset="0"/>
              </a:rPr>
              <a:t>, som är nära kopplat till stads- och landsbygdsplanering. </a:t>
            </a:r>
          </a:p>
          <a:p>
            <a:pPr algn="just"/>
            <a:endParaRPr lang="sv-SE" sz="2100" dirty="0">
              <a:solidFill>
                <a:srgbClr val="0070C0"/>
              </a:solidFill>
              <a:latin typeface="Arial Narrow" panose="020B0606020202030204" pitchFamily="34" charset="0"/>
            </a:endParaRPr>
          </a:p>
          <a:p>
            <a:pPr algn="just"/>
            <a:r>
              <a:rPr lang="sv-SE" sz="2100" dirty="0">
                <a:solidFill>
                  <a:srgbClr val="0070C0"/>
                </a:solidFill>
                <a:latin typeface="Arial Narrow" panose="020B0606020202030204" pitchFamily="34" charset="0"/>
              </a:rPr>
              <a:t>Är ansvarig för kartläggning och äganderätt av gräsmark samt skog och våtmark</a:t>
            </a:r>
          </a:p>
          <a:p>
            <a:pPr algn="just"/>
            <a:endParaRPr lang="sv-SE" sz="2100" dirty="0">
              <a:solidFill>
                <a:srgbClr val="0070C0"/>
              </a:solidFill>
              <a:latin typeface="Arial Narrow" panose="020B0606020202030204" pitchFamily="34" charset="0"/>
            </a:endParaRPr>
          </a:p>
          <a:p>
            <a:pPr algn="just"/>
            <a:endParaRPr lang="sv-SE" sz="2100" dirty="0">
              <a:solidFill>
                <a:srgbClr val="0070C0"/>
              </a:solidFill>
              <a:latin typeface="Arial Narrow" panose="020B0606020202030204" pitchFamily="34" charset="0"/>
            </a:endParaRPr>
          </a:p>
          <a:p>
            <a:pPr algn="just"/>
            <a:endParaRPr lang="sv-SE" sz="2000" dirty="0">
              <a:solidFill>
                <a:srgbClr val="0070C0"/>
              </a:solidFill>
              <a:latin typeface="Arial Narrow" panose="020B0606020202030204" pitchFamily="34" charset="0"/>
            </a:endParaRPr>
          </a:p>
          <a:p>
            <a:pPr algn="just"/>
            <a:endParaRPr lang="sv-SE" sz="2000" dirty="0">
              <a:solidFill>
                <a:srgbClr val="0070C0"/>
              </a:solidFill>
              <a:latin typeface="Arial Narrow" panose="020B0606020202030204" pitchFamily="34" charset="0"/>
            </a:endParaRPr>
          </a:p>
          <a:p>
            <a:pPr algn="just"/>
            <a:endParaRPr lang="sv-SE" sz="2000" dirty="0">
              <a:solidFill>
                <a:srgbClr val="0070C0"/>
              </a:solidFill>
              <a:latin typeface="Arial Narrow" panose="020B0606020202030204" pitchFamily="34" charset="0"/>
            </a:endParaRPr>
          </a:p>
          <a:p>
            <a:pPr algn="just"/>
            <a:endParaRPr lang="en-US" sz="2200" b="1" dirty="0">
              <a:solidFill>
                <a:srgbClr val="0070C0"/>
              </a:solidFill>
              <a:latin typeface="Arial Narrow" panose="020B0606020202030204" pitchFamily="34" charset="0"/>
            </a:endParaRPr>
          </a:p>
        </p:txBody>
      </p:sp>
      <p:pic>
        <p:nvPicPr>
          <p:cNvPr id="4" name="Picture 2" descr="\\beijin-em-dc-01\Shared\Common\Public_Diplomacy_Communication&amp;Press\Graphics_Presentations_Infomaterial\Logotypes\Sweden_Embassy\Logo Embassy of Sweden Beij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87" y="-169512"/>
            <a:ext cx="1830735" cy="183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4206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D4D4D6"/>
      </a:dk2>
      <a:lt2>
        <a:srgbClr val="D4D4D6"/>
      </a:lt2>
      <a:accent1>
        <a:srgbClr val="FFD600"/>
      </a:accent1>
      <a:accent2>
        <a:srgbClr val="0070C0"/>
      </a:accent2>
      <a:accent3>
        <a:srgbClr val="E66C7D"/>
      </a:accent3>
      <a:accent4>
        <a:srgbClr val="6BB76D"/>
      </a:accent4>
      <a:accent5>
        <a:srgbClr val="E88651"/>
      </a:accent5>
      <a:accent6>
        <a:srgbClr val="C64847"/>
      </a:accent6>
      <a:hlink>
        <a:srgbClr val="168BBA"/>
      </a:hlink>
      <a:folHlink>
        <a:srgbClr val="680000"/>
      </a:folHlink>
    </a:clrScheme>
    <a:fontScheme name="Custom 1">
      <a:majorFont>
        <a:latin typeface="Sweden Sans"/>
        <a:ea typeface=""/>
        <a:cs typeface=""/>
      </a:majorFont>
      <a:minorFont>
        <a:latin typeface="Calibri"/>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1426</Words>
  <Application>Microsoft Office PowerPoint</Application>
  <PresentationFormat>On-screen Show (4:3)</PresentationFormat>
  <Paragraphs>233</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SimSun</vt:lpstr>
      <vt:lpstr>Arial Narrow</vt:lpstr>
      <vt:lpstr>Arial Rounded MT Bold</vt:lpstr>
      <vt:lpstr>Calibri</vt:lpstr>
      <vt:lpstr>Calibri Light</vt:lpstr>
      <vt:lpstr>Sweden Sans</vt:lpstr>
      <vt:lpstr>Wingdings</vt:lpstr>
      <vt:lpstr>Wingdings 2</vt:lpstr>
      <vt:lpstr>Median</vt:lpstr>
      <vt:lpstr>En översikt  med huvudbudskap från ”de två mötena” som utgångspunkt   </vt:lpstr>
      <vt:lpstr>Kort intro om innovations- och forskningskontoren (1)  Övergivande mål, styrning och finansiering…</vt:lpstr>
      <vt:lpstr>Kort intro om innovations- och forskningskontoren (2)  5 verksamhetens mål …</vt:lpstr>
      <vt:lpstr>Kort intro om innovations- och forskningskontoren (3)  Team China …</vt:lpstr>
      <vt:lpstr>Kort intro om innovations- och forskningskontoren (4)  Övergripande policyramverk för vår verksamhet …</vt:lpstr>
      <vt:lpstr>   En viktig del av vårt operativa arbete:  Bevakning och trendspaning     </vt:lpstr>
      <vt:lpstr>Kinas miljöpolitik (1.1)  Den viktigaste institutionella förändringen …</vt:lpstr>
      <vt:lpstr>Kinas miljöpolitik (1.2)  Den viktigaste institutionella förändringen …</vt:lpstr>
      <vt:lpstr>Kinas miljöpolitik (1.3)  Den viktigaste institutionella förändringen …</vt:lpstr>
      <vt:lpstr>Kinas miljöpolitik (2.1)  Riktlinjer för att vinna striden mot föroreningarna… </vt:lpstr>
      <vt:lpstr>Kinas miljösituation och miljöpolitik (2.2)  Riktlinjer för att vinna striden mot föroreningarna… </vt:lpstr>
      <vt:lpstr>Kinas miljöpolitik (2.3)  Riktlinjer för att vinna striden mot föroreningarna… </vt:lpstr>
      <vt:lpstr>Kinas miljöpolitik (3.1)  Framsteg hittills enligt uppdatering från de två mötena …</vt:lpstr>
      <vt:lpstr>Kinas miljöpolitik (4)  Fortsatt arbete enligt uppdatering från de två mötena …</vt:lpstr>
      <vt:lpstr>Kinas miljösituation och miljöpolitik (5.1)  Utmaningar och huvudfrågor framöver – Klimat </vt:lpstr>
      <vt:lpstr>Kinas miljösituation och miljöpolitik (5.2)  Utmaningar och huvudfrågor framöver – Biologisk mångfald  </vt:lpstr>
      <vt:lpstr>Kinas miljösituation och miljöpolitik (5.3)  Utmaningar och huvudfrågor framöver – Belt &amp;Road </vt:lpstr>
      <vt:lpstr>Kinas miljösituation och miljöpolitik (5.4)  från hållbar produktion till hållbar konsumtion  </vt:lpstr>
      <vt:lpstr>Kinas miljösituation och miljöpolitik (4)  Kinas miljöpolitik i en ”global grön ny era” ?…</vt:lpstr>
      <vt:lpstr>PowerPoint Presentation</vt:lpstr>
    </vt:vector>
  </TitlesOfParts>
  <Company>Regeringskansliet RK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Kina och sverige</dc:title>
  <dc:creator>Adrian Ekström</dc:creator>
  <cp:lastModifiedBy>Nannan Lundin</cp:lastModifiedBy>
  <cp:revision>544</cp:revision>
  <cp:lastPrinted>2018-09-16T02:47:34Z</cp:lastPrinted>
  <dcterms:created xsi:type="dcterms:W3CDTF">2016-11-14T09:10:24Z</dcterms:created>
  <dcterms:modified xsi:type="dcterms:W3CDTF">2019-04-02T15:00:10Z</dcterms:modified>
</cp:coreProperties>
</file>